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51"/>
  </p:notesMasterIdLst>
  <p:handoutMasterIdLst>
    <p:handoutMasterId r:id="rId52"/>
  </p:handoutMasterIdLst>
  <p:sldIdLst>
    <p:sldId id="544" r:id="rId4"/>
    <p:sldId id="498" r:id="rId5"/>
    <p:sldId id="503" r:id="rId6"/>
    <p:sldId id="425" r:id="rId7"/>
    <p:sldId id="431" r:id="rId8"/>
    <p:sldId id="493" r:id="rId9"/>
    <p:sldId id="510" r:id="rId10"/>
    <p:sldId id="495" r:id="rId11"/>
    <p:sldId id="500" r:id="rId12"/>
    <p:sldId id="508" r:id="rId13"/>
    <p:sldId id="501" r:id="rId14"/>
    <p:sldId id="512" r:id="rId15"/>
    <p:sldId id="529" r:id="rId16"/>
    <p:sldId id="461" r:id="rId17"/>
    <p:sldId id="462" r:id="rId18"/>
    <p:sldId id="464" r:id="rId19"/>
    <p:sldId id="465" r:id="rId20"/>
    <p:sldId id="467" r:id="rId21"/>
    <p:sldId id="469" r:id="rId22"/>
    <p:sldId id="468" r:id="rId23"/>
    <p:sldId id="476" r:id="rId24"/>
    <p:sldId id="492" r:id="rId25"/>
    <p:sldId id="509" r:id="rId26"/>
    <p:sldId id="519" r:id="rId27"/>
    <p:sldId id="520" r:id="rId28"/>
    <p:sldId id="522" r:id="rId29"/>
    <p:sldId id="536" r:id="rId30"/>
    <p:sldId id="537" r:id="rId31"/>
    <p:sldId id="538" r:id="rId32"/>
    <p:sldId id="513" r:id="rId33"/>
    <p:sldId id="523" r:id="rId34"/>
    <p:sldId id="524" r:id="rId35"/>
    <p:sldId id="531" r:id="rId36"/>
    <p:sldId id="528" r:id="rId37"/>
    <p:sldId id="507" r:id="rId38"/>
    <p:sldId id="526" r:id="rId39"/>
    <p:sldId id="542" r:id="rId40"/>
    <p:sldId id="473" r:id="rId41"/>
    <p:sldId id="474" r:id="rId42"/>
    <p:sldId id="478" r:id="rId43"/>
    <p:sldId id="484" r:id="rId44"/>
    <p:sldId id="539" r:id="rId45"/>
    <p:sldId id="525" r:id="rId46"/>
    <p:sldId id="540" r:id="rId47"/>
    <p:sldId id="541" r:id="rId48"/>
    <p:sldId id="433" r:id="rId49"/>
    <p:sldId id="543" r:id="rId50"/>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86413" autoAdjust="0"/>
  </p:normalViewPr>
  <p:slideViewPr>
    <p:cSldViewPr>
      <p:cViewPr>
        <p:scale>
          <a:sx n="75" d="100"/>
          <a:sy n="75" d="100"/>
        </p:scale>
        <p:origin x="2988" y="540"/>
      </p:cViewPr>
      <p:guideLst>
        <p:guide orient="horz" pos="2160"/>
        <p:guide pos="2880"/>
      </p:guideLst>
    </p:cSldViewPr>
  </p:slideViewPr>
  <p:outlineViewPr>
    <p:cViewPr>
      <p:scale>
        <a:sx n="33" d="100"/>
        <a:sy n="33" d="100"/>
      </p:scale>
      <p:origin x="0" y="-4404"/>
    </p:cViewPr>
  </p:outlineViewPr>
  <p:notesTextViewPr>
    <p:cViewPr>
      <p:scale>
        <a:sx n="100" d="100"/>
        <a:sy n="100" d="100"/>
      </p:scale>
      <p:origin x="0" y="0"/>
    </p:cViewPr>
  </p:notesTextViewPr>
  <p:sorterViewPr>
    <p:cViewPr>
      <p:scale>
        <a:sx n="66" d="100"/>
        <a:sy n="66" d="100"/>
      </p:scale>
      <p:origin x="0" y="852"/>
    </p:cViewPr>
  </p:sorterViewPr>
  <p:notesViewPr>
    <p:cSldViewPr>
      <p:cViewPr varScale="1">
        <p:scale>
          <a:sx n="101" d="100"/>
          <a:sy n="101" d="100"/>
        </p:scale>
        <p:origin x="-256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FB18E-4770-E547-AD8E-8B4D2FE3AD0E}" type="doc">
      <dgm:prSet loTypeId="urn:microsoft.com/office/officeart/2005/8/layout/hierarchy1" loCatId="" qsTypeId="urn:microsoft.com/office/officeart/2005/8/quickstyle/simple5" qsCatId="simple" csTypeId="urn:microsoft.com/office/officeart/2005/8/colors/accent2_4" csCatId="accent2" phldr="1"/>
      <dgm:spPr/>
      <dgm:t>
        <a:bodyPr/>
        <a:lstStyle/>
        <a:p>
          <a:endParaRPr lang="en-CA"/>
        </a:p>
      </dgm:t>
    </dgm:pt>
    <dgm:pt modelId="{7C488550-1055-E84E-A2CE-798AD520FACD}">
      <dgm:prSet phldrT="[Text]" custT="1"/>
      <dgm:spPr/>
      <dgm:t>
        <a:bodyPr/>
        <a:lstStyle/>
        <a:p>
          <a:r>
            <a:rPr lang="en-CA" sz="2000" dirty="0">
              <a:latin typeface="Verdana" charset="0"/>
              <a:ea typeface="Verdana" charset="0"/>
              <a:cs typeface="Verdana" charset="0"/>
            </a:rPr>
            <a:t>Canadian Charter of Rights &amp; Freedoms (Constitution Act of Canada)</a:t>
          </a:r>
        </a:p>
      </dgm:t>
    </dgm:pt>
    <dgm:pt modelId="{82ACA6AF-B89E-F24A-ACE2-4C69BCA79FE4}" type="parTrans" cxnId="{7E6A901E-D49C-6049-8615-5EA42EA2B90E}">
      <dgm:prSet/>
      <dgm:spPr/>
      <dgm:t>
        <a:bodyPr/>
        <a:lstStyle/>
        <a:p>
          <a:endParaRPr lang="en-CA">
            <a:latin typeface="Verdana" charset="0"/>
            <a:ea typeface="Verdana" charset="0"/>
            <a:cs typeface="Verdana" charset="0"/>
          </a:endParaRPr>
        </a:p>
      </dgm:t>
    </dgm:pt>
    <dgm:pt modelId="{CD05EF76-C133-9C4F-8C87-31E2F013920A}" type="sibTrans" cxnId="{7E6A901E-D49C-6049-8615-5EA42EA2B90E}">
      <dgm:prSet/>
      <dgm:spPr/>
      <dgm:t>
        <a:bodyPr/>
        <a:lstStyle/>
        <a:p>
          <a:endParaRPr lang="en-CA">
            <a:latin typeface="Verdana" charset="0"/>
            <a:ea typeface="Verdana" charset="0"/>
            <a:cs typeface="Verdana" charset="0"/>
          </a:endParaRPr>
        </a:p>
      </dgm:t>
    </dgm:pt>
    <dgm:pt modelId="{8488643C-1D13-754D-A3DA-41BF8530C1BB}">
      <dgm:prSet phldrT="[Text]" custT="1"/>
      <dgm:spPr/>
      <dgm:t>
        <a:bodyPr/>
        <a:lstStyle/>
        <a:p>
          <a:r>
            <a:rPr lang="en-CA" sz="2000" dirty="0">
              <a:latin typeface="Verdana" charset="0"/>
              <a:ea typeface="Verdana" charset="0"/>
              <a:cs typeface="Verdana" charset="0"/>
            </a:rPr>
            <a:t>Ontario's Human Rights Code</a:t>
          </a:r>
        </a:p>
      </dgm:t>
    </dgm:pt>
    <dgm:pt modelId="{8BE7F1CE-2684-4B4F-AAA9-6F2BC1F5DB8B}" type="parTrans" cxnId="{CBA71369-B33B-C844-B600-430A38A537D9}">
      <dgm:prSet/>
      <dgm:spPr/>
      <dgm:t>
        <a:bodyPr/>
        <a:lstStyle/>
        <a:p>
          <a:endParaRPr lang="en-CA">
            <a:latin typeface="Verdana" charset="0"/>
            <a:ea typeface="Verdana" charset="0"/>
            <a:cs typeface="Verdana" charset="0"/>
          </a:endParaRPr>
        </a:p>
      </dgm:t>
    </dgm:pt>
    <dgm:pt modelId="{AE952502-B545-014D-BB2D-84CC558AF764}" type="sibTrans" cxnId="{CBA71369-B33B-C844-B600-430A38A537D9}">
      <dgm:prSet/>
      <dgm:spPr/>
      <dgm:t>
        <a:bodyPr/>
        <a:lstStyle/>
        <a:p>
          <a:endParaRPr lang="en-CA">
            <a:latin typeface="Verdana" charset="0"/>
            <a:ea typeface="Verdana" charset="0"/>
            <a:cs typeface="Verdana" charset="0"/>
          </a:endParaRPr>
        </a:p>
      </dgm:t>
    </dgm:pt>
    <dgm:pt modelId="{03B6DB52-AD28-B145-B0EF-D5967A953A4E}">
      <dgm:prSet phldrT="[Text]" custT="1"/>
      <dgm:spPr/>
      <dgm:t>
        <a:bodyPr/>
        <a:lstStyle/>
        <a:p>
          <a:r>
            <a:rPr lang="en-CA" sz="2000" dirty="0">
              <a:latin typeface="Verdana" charset="0"/>
              <a:ea typeface="Verdana" charset="0"/>
              <a:cs typeface="Verdana" charset="0"/>
            </a:rPr>
            <a:t>Education Act</a:t>
          </a:r>
        </a:p>
      </dgm:t>
    </dgm:pt>
    <dgm:pt modelId="{25595DA5-ABE2-3D4A-AAEF-2D41781109AC}" type="parTrans" cxnId="{85358CD0-B0A1-E148-A0CE-EF3D0DA49E6D}">
      <dgm:prSet/>
      <dgm:spPr/>
      <dgm:t>
        <a:bodyPr/>
        <a:lstStyle/>
        <a:p>
          <a:endParaRPr lang="en-CA">
            <a:latin typeface="Verdana" charset="0"/>
            <a:ea typeface="Verdana" charset="0"/>
            <a:cs typeface="Verdana" charset="0"/>
          </a:endParaRPr>
        </a:p>
      </dgm:t>
    </dgm:pt>
    <dgm:pt modelId="{E4E0F34C-B818-FA44-9F0E-70FE3F9EF6D0}" type="sibTrans" cxnId="{85358CD0-B0A1-E148-A0CE-EF3D0DA49E6D}">
      <dgm:prSet/>
      <dgm:spPr/>
      <dgm:t>
        <a:bodyPr/>
        <a:lstStyle/>
        <a:p>
          <a:endParaRPr lang="en-CA">
            <a:latin typeface="Verdana" charset="0"/>
            <a:ea typeface="Verdana" charset="0"/>
            <a:cs typeface="Verdana" charset="0"/>
          </a:endParaRPr>
        </a:p>
      </dgm:t>
    </dgm:pt>
    <dgm:pt modelId="{816FDC4A-BFE0-7A47-B5DC-265154A66C52}">
      <dgm:prSet phldrT="[Text]" custT="1"/>
      <dgm:spPr/>
      <dgm:t>
        <a:bodyPr/>
        <a:lstStyle/>
        <a:p>
          <a:r>
            <a:rPr lang="en-CA" sz="2000" dirty="0">
              <a:latin typeface="Verdana" charset="0"/>
              <a:ea typeface="Verdana" charset="0"/>
              <a:cs typeface="Verdana" charset="0"/>
            </a:rPr>
            <a:t>Education Act Regulations</a:t>
          </a:r>
        </a:p>
      </dgm:t>
    </dgm:pt>
    <dgm:pt modelId="{86BC59E6-70A5-224B-AE38-00802A647FA0}" type="parTrans" cxnId="{13EF3CF0-46E6-7046-9CB0-F290261DAC52}">
      <dgm:prSet/>
      <dgm:spPr/>
      <dgm:t>
        <a:bodyPr/>
        <a:lstStyle/>
        <a:p>
          <a:endParaRPr lang="en-CA">
            <a:latin typeface="Verdana" charset="0"/>
            <a:ea typeface="Verdana" charset="0"/>
            <a:cs typeface="Verdana" charset="0"/>
          </a:endParaRPr>
        </a:p>
      </dgm:t>
    </dgm:pt>
    <dgm:pt modelId="{A9798FFD-493A-FD4C-8E4E-D028CB495C4E}" type="sibTrans" cxnId="{13EF3CF0-46E6-7046-9CB0-F290261DAC52}">
      <dgm:prSet/>
      <dgm:spPr/>
      <dgm:t>
        <a:bodyPr/>
        <a:lstStyle/>
        <a:p>
          <a:endParaRPr lang="en-CA">
            <a:latin typeface="Verdana" charset="0"/>
            <a:ea typeface="Verdana" charset="0"/>
            <a:cs typeface="Verdana" charset="0"/>
          </a:endParaRPr>
        </a:p>
      </dgm:t>
    </dgm:pt>
    <dgm:pt modelId="{34323462-9DFC-ED41-BC6D-03ECD15915B0}">
      <dgm:prSet phldrT="[Text]" custT="1"/>
      <dgm:spPr/>
      <dgm:t>
        <a:bodyPr/>
        <a:lstStyle/>
        <a:p>
          <a:r>
            <a:rPr lang="en-CA" sz="2000" dirty="0">
              <a:latin typeface="Verdana" charset="0"/>
              <a:ea typeface="Verdana" charset="0"/>
              <a:cs typeface="Verdana" charset="0"/>
            </a:rPr>
            <a:t>Policy/Program Memoranda</a:t>
          </a:r>
        </a:p>
      </dgm:t>
    </dgm:pt>
    <dgm:pt modelId="{0C442102-1ED5-6446-BE71-1034D06A2C2C}" type="parTrans" cxnId="{D2580490-B286-884C-877C-E82E30B3FA08}">
      <dgm:prSet/>
      <dgm:spPr/>
      <dgm:t>
        <a:bodyPr/>
        <a:lstStyle/>
        <a:p>
          <a:endParaRPr lang="en-CA">
            <a:latin typeface="Verdana" charset="0"/>
            <a:ea typeface="Verdana" charset="0"/>
            <a:cs typeface="Verdana" charset="0"/>
          </a:endParaRPr>
        </a:p>
      </dgm:t>
    </dgm:pt>
    <dgm:pt modelId="{DEA74049-9F3E-DE4D-8AB3-E95345AFA90A}" type="sibTrans" cxnId="{D2580490-B286-884C-877C-E82E30B3FA08}">
      <dgm:prSet/>
      <dgm:spPr/>
      <dgm:t>
        <a:bodyPr/>
        <a:lstStyle/>
        <a:p>
          <a:endParaRPr lang="en-CA">
            <a:latin typeface="Verdana" charset="0"/>
            <a:ea typeface="Verdana" charset="0"/>
            <a:cs typeface="Verdana" charset="0"/>
          </a:endParaRPr>
        </a:p>
      </dgm:t>
    </dgm:pt>
    <dgm:pt modelId="{5AE8A48A-68B6-0444-9003-DBB149C0C2CF}">
      <dgm:prSet phldrT="[Text]" custT="1"/>
      <dgm:spPr/>
      <dgm:t>
        <a:bodyPr/>
        <a:lstStyle/>
        <a:p>
          <a:r>
            <a:rPr lang="en-CA" sz="2000" dirty="0">
              <a:latin typeface="Verdana" charset="0"/>
              <a:ea typeface="Verdana" charset="0"/>
              <a:cs typeface="Verdana" charset="0"/>
            </a:rPr>
            <a:t>School Board Policies</a:t>
          </a:r>
        </a:p>
      </dgm:t>
    </dgm:pt>
    <dgm:pt modelId="{F0868FD6-C21E-BD47-BE8F-069263F58C10}" type="parTrans" cxnId="{07C559FF-C055-B943-BF95-A82F83AB653D}">
      <dgm:prSet/>
      <dgm:spPr/>
      <dgm:t>
        <a:bodyPr/>
        <a:lstStyle/>
        <a:p>
          <a:endParaRPr lang="en-CA">
            <a:latin typeface="Verdana" charset="0"/>
            <a:ea typeface="Verdana" charset="0"/>
            <a:cs typeface="Verdana" charset="0"/>
          </a:endParaRPr>
        </a:p>
      </dgm:t>
    </dgm:pt>
    <dgm:pt modelId="{74F314DB-63D9-E74F-A73A-52DF117C5F02}" type="sibTrans" cxnId="{07C559FF-C055-B943-BF95-A82F83AB653D}">
      <dgm:prSet/>
      <dgm:spPr/>
      <dgm:t>
        <a:bodyPr/>
        <a:lstStyle/>
        <a:p>
          <a:endParaRPr lang="en-CA">
            <a:latin typeface="Verdana" charset="0"/>
            <a:ea typeface="Verdana" charset="0"/>
            <a:cs typeface="Verdana" charset="0"/>
          </a:endParaRPr>
        </a:p>
      </dgm:t>
    </dgm:pt>
    <dgm:pt modelId="{CBC5EC98-B2DA-0243-9DEF-63203506BD92}" type="pres">
      <dgm:prSet presAssocID="{187FB18E-4770-E547-AD8E-8B4D2FE3AD0E}" presName="hierChild1" presStyleCnt="0">
        <dgm:presLayoutVars>
          <dgm:chPref val="1"/>
          <dgm:dir/>
          <dgm:animOne val="branch"/>
          <dgm:animLvl val="lvl"/>
          <dgm:resizeHandles/>
        </dgm:presLayoutVars>
      </dgm:prSet>
      <dgm:spPr/>
      <dgm:t>
        <a:bodyPr/>
        <a:lstStyle/>
        <a:p>
          <a:endParaRPr lang="en-CA"/>
        </a:p>
      </dgm:t>
    </dgm:pt>
    <dgm:pt modelId="{9A22D42C-91CC-594A-81C0-CE8FA3BEDC68}" type="pres">
      <dgm:prSet presAssocID="{7C488550-1055-E84E-A2CE-798AD520FACD}" presName="hierRoot1" presStyleCnt="0"/>
      <dgm:spPr/>
    </dgm:pt>
    <dgm:pt modelId="{3D7A2825-FEC3-044D-8349-E5D3DED1B95B}" type="pres">
      <dgm:prSet presAssocID="{7C488550-1055-E84E-A2CE-798AD520FACD}" presName="composite" presStyleCnt="0"/>
      <dgm:spPr/>
    </dgm:pt>
    <dgm:pt modelId="{8DB99BD9-3FE7-744B-9653-3748448C284F}" type="pres">
      <dgm:prSet presAssocID="{7C488550-1055-E84E-A2CE-798AD520FACD}" presName="background" presStyleLbl="node0" presStyleIdx="0" presStyleCnt="1"/>
      <dgm:spPr/>
      <dgm:extLst>
        <a:ext uri="{E40237B7-FDA0-4F09-8148-C483321AD2D9}">
          <dgm14:cNvPr xmlns:dgm14="http://schemas.microsoft.com/office/drawing/2010/diagram" id="0" name="" descr="Diagram depicts Canadian Charter of Rights &amp; Freedoms (Constitution Act of Canada) at the top. Below it is the Ontario Human Rights Code. Below that is the Education Act. &#10;Below the Education Act is Education Act Regulations, Policy/ Program Memoranda and School Board Policies." title="Flowchart of Canadian Charter of Rights &amp; Freedoms (Constitution Act of Canada)"/>
        </a:ext>
      </dgm:extLst>
    </dgm:pt>
    <dgm:pt modelId="{F77368AE-8C3B-E045-ABE1-15319460EA4B}" type="pres">
      <dgm:prSet presAssocID="{7C488550-1055-E84E-A2CE-798AD520FACD}" presName="text" presStyleLbl="fgAcc0" presStyleIdx="0" presStyleCnt="1" custScaleX="345036" custScaleY="75526" custLinFactNeighborY="7368">
        <dgm:presLayoutVars>
          <dgm:chPref val="3"/>
        </dgm:presLayoutVars>
      </dgm:prSet>
      <dgm:spPr/>
      <dgm:t>
        <a:bodyPr/>
        <a:lstStyle/>
        <a:p>
          <a:endParaRPr lang="en-CA"/>
        </a:p>
      </dgm:t>
    </dgm:pt>
    <dgm:pt modelId="{4CA1A0D8-F303-D949-8EA4-61B1F3FD8A1E}" type="pres">
      <dgm:prSet presAssocID="{7C488550-1055-E84E-A2CE-798AD520FACD}" presName="hierChild2" presStyleCnt="0"/>
      <dgm:spPr/>
    </dgm:pt>
    <dgm:pt modelId="{D5E188DA-72F1-0C48-A162-4547B8A80C40}" type="pres">
      <dgm:prSet presAssocID="{8BE7F1CE-2684-4B4F-AAA9-6F2BC1F5DB8B}" presName="Name10" presStyleLbl="parChTrans1D2" presStyleIdx="0" presStyleCnt="1"/>
      <dgm:spPr/>
      <dgm:t>
        <a:bodyPr/>
        <a:lstStyle/>
        <a:p>
          <a:endParaRPr lang="en-CA"/>
        </a:p>
      </dgm:t>
    </dgm:pt>
    <dgm:pt modelId="{B81FE063-FB18-3A40-8BF9-3DAF8C00F318}" type="pres">
      <dgm:prSet presAssocID="{8488643C-1D13-754D-A3DA-41BF8530C1BB}" presName="hierRoot2" presStyleCnt="0"/>
      <dgm:spPr/>
    </dgm:pt>
    <dgm:pt modelId="{3A84ADAF-49C2-144F-AD56-533FEA5EC649}" type="pres">
      <dgm:prSet presAssocID="{8488643C-1D13-754D-A3DA-41BF8530C1BB}" presName="composite2" presStyleCnt="0"/>
      <dgm:spPr/>
    </dgm:pt>
    <dgm:pt modelId="{A853AB1D-F39C-FF4F-980A-25E61FE1D7EE}" type="pres">
      <dgm:prSet presAssocID="{8488643C-1D13-754D-A3DA-41BF8530C1BB}" presName="background2" presStyleLbl="node2" presStyleIdx="0" presStyleCnt="1"/>
      <dgm:spPr/>
    </dgm:pt>
    <dgm:pt modelId="{80EB6381-22D9-054C-BFE0-20CFBDBA0915}" type="pres">
      <dgm:prSet presAssocID="{8488643C-1D13-754D-A3DA-41BF8530C1BB}" presName="text2" presStyleLbl="fgAcc2" presStyleIdx="0" presStyleCnt="1" custScaleX="178647">
        <dgm:presLayoutVars>
          <dgm:chPref val="3"/>
        </dgm:presLayoutVars>
      </dgm:prSet>
      <dgm:spPr/>
      <dgm:t>
        <a:bodyPr/>
        <a:lstStyle/>
        <a:p>
          <a:endParaRPr lang="en-CA"/>
        </a:p>
      </dgm:t>
    </dgm:pt>
    <dgm:pt modelId="{960AFEA0-FF85-DC4B-B153-FBD3E92F5383}" type="pres">
      <dgm:prSet presAssocID="{8488643C-1D13-754D-A3DA-41BF8530C1BB}" presName="hierChild3" presStyleCnt="0"/>
      <dgm:spPr/>
    </dgm:pt>
    <dgm:pt modelId="{865DE943-74B3-9C44-92EB-2783FAEF37C4}" type="pres">
      <dgm:prSet presAssocID="{25595DA5-ABE2-3D4A-AAEF-2D41781109AC}" presName="Name17" presStyleLbl="parChTrans1D3" presStyleIdx="0" presStyleCnt="1"/>
      <dgm:spPr/>
      <dgm:t>
        <a:bodyPr/>
        <a:lstStyle/>
        <a:p>
          <a:endParaRPr lang="en-CA"/>
        </a:p>
      </dgm:t>
    </dgm:pt>
    <dgm:pt modelId="{62D1D9BE-87BF-3145-85FF-DADA88FAA8D4}" type="pres">
      <dgm:prSet presAssocID="{03B6DB52-AD28-B145-B0EF-D5967A953A4E}" presName="hierRoot3" presStyleCnt="0"/>
      <dgm:spPr/>
    </dgm:pt>
    <dgm:pt modelId="{A54370AA-D1C2-C847-BA6E-AF3763C88A14}" type="pres">
      <dgm:prSet presAssocID="{03B6DB52-AD28-B145-B0EF-D5967A953A4E}" presName="composite3" presStyleCnt="0"/>
      <dgm:spPr/>
    </dgm:pt>
    <dgm:pt modelId="{60CD3943-7DC8-FB4B-BEB8-0083F014E368}" type="pres">
      <dgm:prSet presAssocID="{03B6DB52-AD28-B145-B0EF-D5967A953A4E}" presName="background3" presStyleLbl="node3" presStyleIdx="0" presStyleCnt="1"/>
      <dgm:spPr/>
    </dgm:pt>
    <dgm:pt modelId="{CD665414-D221-B147-8BA5-2B477B8EFE3B}" type="pres">
      <dgm:prSet presAssocID="{03B6DB52-AD28-B145-B0EF-D5967A953A4E}" presName="text3" presStyleLbl="fgAcc3" presStyleIdx="0" presStyleCnt="1" custScaleX="178647">
        <dgm:presLayoutVars>
          <dgm:chPref val="3"/>
        </dgm:presLayoutVars>
      </dgm:prSet>
      <dgm:spPr/>
      <dgm:t>
        <a:bodyPr/>
        <a:lstStyle/>
        <a:p>
          <a:endParaRPr lang="en-CA"/>
        </a:p>
      </dgm:t>
    </dgm:pt>
    <dgm:pt modelId="{0170B00C-510A-2C45-AE1A-36BD468A4F1E}" type="pres">
      <dgm:prSet presAssocID="{03B6DB52-AD28-B145-B0EF-D5967A953A4E}" presName="hierChild4" presStyleCnt="0"/>
      <dgm:spPr/>
    </dgm:pt>
    <dgm:pt modelId="{3D893FEF-C381-1540-BE4B-88B645AB11AD}" type="pres">
      <dgm:prSet presAssocID="{86BC59E6-70A5-224B-AE38-00802A647FA0}" presName="Name23" presStyleLbl="parChTrans1D4" presStyleIdx="0" presStyleCnt="3"/>
      <dgm:spPr/>
      <dgm:t>
        <a:bodyPr/>
        <a:lstStyle/>
        <a:p>
          <a:endParaRPr lang="en-CA"/>
        </a:p>
      </dgm:t>
    </dgm:pt>
    <dgm:pt modelId="{15DF0A9D-7946-A146-9F0C-5B868F8E0C4D}" type="pres">
      <dgm:prSet presAssocID="{816FDC4A-BFE0-7A47-B5DC-265154A66C52}" presName="hierRoot4" presStyleCnt="0"/>
      <dgm:spPr/>
    </dgm:pt>
    <dgm:pt modelId="{C9EC6D19-FB15-F741-A32D-38A320E291DF}" type="pres">
      <dgm:prSet presAssocID="{816FDC4A-BFE0-7A47-B5DC-265154A66C52}" presName="composite4" presStyleCnt="0"/>
      <dgm:spPr/>
    </dgm:pt>
    <dgm:pt modelId="{F731468C-1527-0F4B-B48E-ADA8C87DA873}" type="pres">
      <dgm:prSet presAssocID="{816FDC4A-BFE0-7A47-B5DC-265154A66C52}" presName="background4" presStyleLbl="node4" presStyleIdx="0" presStyleCnt="3"/>
      <dgm:spPr/>
    </dgm:pt>
    <dgm:pt modelId="{0B98D3B9-53E5-E442-AAFE-17C0755BBFD0}" type="pres">
      <dgm:prSet presAssocID="{816FDC4A-BFE0-7A47-B5DC-265154A66C52}" presName="text4" presStyleLbl="fgAcc4" presStyleIdx="0" presStyleCnt="3" custScaleX="147858">
        <dgm:presLayoutVars>
          <dgm:chPref val="3"/>
        </dgm:presLayoutVars>
      </dgm:prSet>
      <dgm:spPr/>
      <dgm:t>
        <a:bodyPr/>
        <a:lstStyle/>
        <a:p>
          <a:endParaRPr lang="en-CA"/>
        </a:p>
      </dgm:t>
    </dgm:pt>
    <dgm:pt modelId="{9BC89BA7-280E-874A-BC2C-D91B9B1D1C79}" type="pres">
      <dgm:prSet presAssocID="{816FDC4A-BFE0-7A47-B5DC-265154A66C52}" presName="hierChild5" presStyleCnt="0"/>
      <dgm:spPr/>
    </dgm:pt>
    <dgm:pt modelId="{1B4A793C-ED66-B843-BE66-D295F137B65B}" type="pres">
      <dgm:prSet presAssocID="{0C442102-1ED5-6446-BE71-1034D06A2C2C}" presName="Name23" presStyleLbl="parChTrans1D4" presStyleIdx="1" presStyleCnt="3"/>
      <dgm:spPr/>
      <dgm:t>
        <a:bodyPr/>
        <a:lstStyle/>
        <a:p>
          <a:endParaRPr lang="en-CA"/>
        </a:p>
      </dgm:t>
    </dgm:pt>
    <dgm:pt modelId="{2556B95F-1EA7-FA46-9F74-6818969525B7}" type="pres">
      <dgm:prSet presAssocID="{34323462-9DFC-ED41-BC6D-03ECD15915B0}" presName="hierRoot4" presStyleCnt="0"/>
      <dgm:spPr/>
    </dgm:pt>
    <dgm:pt modelId="{255B3E04-DBFA-1441-91C0-E508904E4F69}" type="pres">
      <dgm:prSet presAssocID="{34323462-9DFC-ED41-BC6D-03ECD15915B0}" presName="composite4" presStyleCnt="0"/>
      <dgm:spPr/>
    </dgm:pt>
    <dgm:pt modelId="{398A1F71-8A89-E843-B425-C8C47BBAF039}" type="pres">
      <dgm:prSet presAssocID="{34323462-9DFC-ED41-BC6D-03ECD15915B0}" presName="background4" presStyleLbl="node4" presStyleIdx="1" presStyleCnt="3"/>
      <dgm:spPr/>
    </dgm:pt>
    <dgm:pt modelId="{271B5603-45C6-EB46-8E6D-3C8E50E1C6B4}" type="pres">
      <dgm:prSet presAssocID="{34323462-9DFC-ED41-BC6D-03ECD15915B0}" presName="text4" presStyleLbl="fgAcc4" presStyleIdx="1" presStyleCnt="3" custScaleX="161800">
        <dgm:presLayoutVars>
          <dgm:chPref val="3"/>
        </dgm:presLayoutVars>
      </dgm:prSet>
      <dgm:spPr/>
      <dgm:t>
        <a:bodyPr/>
        <a:lstStyle/>
        <a:p>
          <a:endParaRPr lang="en-CA"/>
        </a:p>
      </dgm:t>
    </dgm:pt>
    <dgm:pt modelId="{925F0549-C7A3-E842-9652-EF4542CB8FF3}" type="pres">
      <dgm:prSet presAssocID="{34323462-9DFC-ED41-BC6D-03ECD15915B0}" presName="hierChild5" presStyleCnt="0"/>
      <dgm:spPr/>
    </dgm:pt>
    <dgm:pt modelId="{DDE6EED4-CE2B-354E-B76D-9032A9E21452}" type="pres">
      <dgm:prSet presAssocID="{F0868FD6-C21E-BD47-BE8F-069263F58C10}" presName="Name23" presStyleLbl="parChTrans1D4" presStyleIdx="2" presStyleCnt="3"/>
      <dgm:spPr/>
      <dgm:t>
        <a:bodyPr/>
        <a:lstStyle/>
        <a:p>
          <a:endParaRPr lang="en-CA"/>
        </a:p>
      </dgm:t>
    </dgm:pt>
    <dgm:pt modelId="{8982D83A-3387-844D-B8AC-E57E05CD9A0B}" type="pres">
      <dgm:prSet presAssocID="{5AE8A48A-68B6-0444-9003-DBB149C0C2CF}" presName="hierRoot4" presStyleCnt="0"/>
      <dgm:spPr/>
    </dgm:pt>
    <dgm:pt modelId="{59445803-59E1-234D-8D5B-0B39C9FE542A}" type="pres">
      <dgm:prSet presAssocID="{5AE8A48A-68B6-0444-9003-DBB149C0C2CF}" presName="composite4" presStyleCnt="0"/>
      <dgm:spPr/>
    </dgm:pt>
    <dgm:pt modelId="{986ED444-D882-9642-8F62-9CC7C1FE2297}" type="pres">
      <dgm:prSet presAssocID="{5AE8A48A-68B6-0444-9003-DBB149C0C2CF}" presName="background4" presStyleLbl="node4" presStyleIdx="2" presStyleCnt="3"/>
      <dgm:spPr/>
    </dgm:pt>
    <dgm:pt modelId="{D984B134-DE2C-214D-9DA3-07F9008B7716}" type="pres">
      <dgm:prSet presAssocID="{5AE8A48A-68B6-0444-9003-DBB149C0C2CF}" presName="text4" presStyleLbl="fgAcc4" presStyleIdx="2" presStyleCnt="3" custScaleX="125852">
        <dgm:presLayoutVars>
          <dgm:chPref val="3"/>
        </dgm:presLayoutVars>
      </dgm:prSet>
      <dgm:spPr/>
      <dgm:t>
        <a:bodyPr/>
        <a:lstStyle/>
        <a:p>
          <a:endParaRPr lang="en-CA"/>
        </a:p>
      </dgm:t>
    </dgm:pt>
    <dgm:pt modelId="{A859EEE4-4F93-AF4C-8873-55BBE3197860}" type="pres">
      <dgm:prSet presAssocID="{5AE8A48A-68B6-0444-9003-DBB149C0C2CF}" presName="hierChild5" presStyleCnt="0"/>
      <dgm:spPr/>
    </dgm:pt>
  </dgm:ptLst>
  <dgm:cxnLst>
    <dgm:cxn modelId="{897546C3-6275-4344-AF76-05F4B7F18E45}" type="presOf" srcId="{8488643C-1D13-754D-A3DA-41BF8530C1BB}" destId="{80EB6381-22D9-054C-BFE0-20CFBDBA0915}" srcOrd="0" destOrd="0" presId="urn:microsoft.com/office/officeart/2005/8/layout/hierarchy1"/>
    <dgm:cxn modelId="{7E6A901E-D49C-6049-8615-5EA42EA2B90E}" srcId="{187FB18E-4770-E547-AD8E-8B4D2FE3AD0E}" destId="{7C488550-1055-E84E-A2CE-798AD520FACD}" srcOrd="0" destOrd="0" parTransId="{82ACA6AF-B89E-F24A-ACE2-4C69BCA79FE4}" sibTransId="{CD05EF76-C133-9C4F-8C87-31E2F013920A}"/>
    <dgm:cxn modelId="{32E7273B-1217-440E-8D96-291B6AD15149}" type="presOf" srcId="{34323462-9DFC-ED41-BC6D-03ECD15915B0}" destId="{271B5603-45C6-EB46-8E6D-3C8E50E1C6B4}" srcOrd="0" destOrd="0" presId="urn:microsoft.com/office/officeart/2005/8/layout/hierarchy1"/>
    <dgm:cxn modelId="{C12096E7-1536-4799-A2EC-B84FDA643624}" type="presOf" srcId="{5AE8A48A-68B6-0444-9003-DBB149C0C2CF}" destId="{D984B134-DE2C-214D-9DA3-07F9008B7716}" srcOrd="0" destOrd="0" presId="urn:microsoft.com/office/officeart/2005/8/layout/hierarchy1"/>
    <dgm:cxn modelId="{13EF3CF0-46E6-7046-9CB0-F290261DAC52}" srcId="{03B6DB52-AD28-B145-B0EF-D5967A953A4E}" destId="{816FDC4A-BFE0-7A47-B5DC-265154A66C52}" srcOrd="0" destOrd="0" parTransId="{86BC59E6-70A5-224B-AE38-00802A647FA0}" sibTransId="{A9798FFD-493A-FD4C-8E4E-D028CB495C4E}"/>
    <dgm:cxn modelId="{8234D355-D0F1-400D-9468-A29B31E26034}" type="presOf" srcId="{7C488550-1055-E84E-A2CE-798AD520FACD}" destId="{F77368AE-8C3B-E045-ABE1-15319460EA4B}" srcOrd="0" destOrd="0" presId="urn:microsoft.com/office/officeart/2005/8/layout/hierarchy1"/>
    <dgm:cxn modelId="{789BE6FD-2AD3-473E-A511-FA79ED5653F4}" type="presOf" srcId="{816FDC4A-BFE0-7A47-B5DC-265154A66C52}" destId="{0B98D3B9-53E5-E442-AAFE-17C0755BBFD0}" srcOrd="0" destOrd="0" presId="urn:microsoft.com/office/officeart/2005/8/layout/hierarchy1"/>
    <dgm:cxn modelId="{D4BEB4E6-3F95-4D79-95E5-E9C72DDCF849}" type="presOf" srcId="{8BE7F1CE-2684-4B4F-AAA9-6F2BC1F5DB8B}" destId="{D5E188DA-72F1-0C48-A162-4547B8A80C40}" srcOrd="0" destOrd="0" presId="urn:microsoft.com/office/officeart/2005/8/layout/hierarchy1"/>
    <dgm:cxn modelId="{C5CB2645-3415-41B0-ADCC-8493668547AE}" type="presOf" srcId="{0C442102-1ED5-6446-BE71-1034D06A2C2C}" destId="{1B4A793C-ED66-B843-BE66-D295F137B65B}" srcOrd="0" destOrd="0" presId="urn:microsoft.com/office/officeart/2005/8/layout/hierarchy1"/>
    <dgm:cxn modelId="{07C559FF-C055-B943-BF95-A82F83AB653D}" srcId="{03B6DB52-AD28-B145-B0EF-D5967A953A4E}" destId="{5AE8A48A-68B6-0444-9003-DBB149C0C2CF}" srcOrd="2" destOrd="0" parTransId="{F0868FD6-C21E-BD47-BE8F-069263F58C10}" sibTransId="{74F314DB-63D9-E74F-A73A-52DF117C5F02}"/>
    <dgm:cxn modelId="{C031205A-5E98-4571-8979-2709C7B8489E}" type="presOf" srcId="{187FB18E-4770-E547-AD8E-8B4D2FE3AD0E}" destId="{CBC5EC98-B2DA-0243-9DEF-63203506BD92}" srcOrd="0" destOrd="0" presId="urn:microsoft.com/office/officeart/2005/8/layout/hierarchy1"/>
    <dgm:cxn modelId="{85358CD0-B0A1-E148-A0CE-EF3D0DA49E6D}" srcId="{8488643C-1D13-754D-A3DA-41BF8530C1BB}" destId="{03B6DB52-AD28-B145-B0EF-D5967A953A4E}" srcOrd="0" destOrd="0" parTransId="{25595DA5-ABE2-3D4A-AAEF-2D41781109AC}" sibTransId="{E4E0F34C-B818-FA44-9F0E-70FE3F9EF6D0}"/>
    <dgm:cxn modelId="{D2580490-B286-884C-877C-E82E30B3FA08}" srcId="{03B6DB52-AD28-B145-B0EF-D5967A953A4E}" destId="{34323462-9DFC-ED41-BC6D-03ECD15915B0}" srcOrd="1" destOrd="0" parTransId="{0C442102-1ED5-6446-BE71-1034D06A2C2C}" sibTransId="{DEA74049-9F3E-DE4D-8AB3-E95345AFA90A}"/>
    <dgm:cxn modelId="{28A20701-2B2A-4E91-9373-1D8E95D4D27D}" type="presOf" srcId="{25595DA5-ABE2-3D4A-AAEF-2D41781109AC}" destId="{865DE943-74B3-9C44-92EB-2783FAEF37C4}" srcOrd="0" destOrd="0" presId="urn:microsoft.com/office/officeart/2005/8/layout/hierarchy1"/>
    <dgm:cxn modelId="{3C8B2145-7539-47E8-87A3-5A1C5FBF3FF3}" type="presOf" srcId="{03B6DB52-AD28-B145-B0EF-D5967A953A4E}" destId="{CD665414-D221-B147-8BA5-2B477B8EFE3B}" srcOrd="0" destOrd="0" presId="urn:microsoft.com/office/officeart/2005/8/layout/hierarchy1"/>
    <dgm:cxn modelId="{CBA71369-B33B-C844-B600-430A38A537D9}" srcId="{7C488550-1055-E84E-A2CE-798AD520FACD}" destId="{8488643C-1D13-754D-A3DA-41BF8530C1BB}" srcOrd="0" destOrd="0" parTransId="{8BE7F1CE-2684-4B4F-AAA9-6F2BC1F5DB8B}" sibTransId="{AE952502-B545-014D-BB2D-84CC558AF764}"/>
    <dgm:cxn modelId="{A6470CD9-2533-43AF-B33B-E3CA0369982F}" type="presOf" srcId="{F0868FD6-C21E-BD47-BE8F-069263F58C10}" destId="{DDE6EED4-CE2B-354E-B76D-9032A9E21452}" srcOrd="0" destOrd="0" presId="urn:microsoft.com/office/officeart/2005/8/layout/hierarchy1"/>
    <dgm:cxn modelId="{903F2AE5-66AF-43C0-BFC7-9C51830A9078}" type="presOf" srcId="{86BC59E6-70A5-224B-AE38-00802A647FA0}" destId="{3D893FEF-C381-1540-BE4B-88B645AB11AD}" srcOrd="0" destOrd="0" presId="urn:microsoft.com/office/officeart/2005/8/layout/hierarchy1"/>
    <dgm:cxn modelId="{1CA5FA9F-B8CA-442C-816F-844785D812C1}" type="presParOf" srcId="{CBC5EC98-B2DA-0243-9DEF-63203506BD92}" destId="{9A22D42C-91CC-594A-81C0-CE8FA3BEDC68}" srcOrd="0" destOrd="0" presId="urn:microsoft.com/office/officeart/2005/8/layout/hierarchy1"/>
    <dgm:cxn modelId="{B1C38F5D-88E5-4262-A625-3F10472825C6}" type="presParOf" srcId="{9A22D42C-91CC-594A-81C0-CE8FA3BEDC68}" destId="{3D7A2825-FEC3-044D-8349-E5D3DED1B95B}" srcOrd="0" destOrd="0" presId="urn:microsoft.com/office/officeart/2005/8/layout/hierarchy1"/>
    <dgm:cxn modelId="{C31979A7-8337-4C11-A1C2-02DAFC85FF92}" type="presParOf" srcId="{3D7A2825-FEC3-044D-8349-E5D3DED1B95B}" destId="{8DB99BD9-3FE7-744B-9653-3748448C284F}" srcOrd="0" destOrd="0" presId="urn:microsoft.com/office/officeart/2005/8/layout/hierarchy1"/>
    <dgm:cxn modelId="{816DDE2A-C833-4E79-957F-E97665E40FB6}" type="presParOf" srcId="{3D7A2825-FEC3-044D-8349-E5D3DED1B95B}" destId="{F77368AE-8C3B-E045-ABE1-15319460EA4B}" srcOrd="1" destOrd="0" presId="urn:microsoft.com/office/officeart/2005/8/layout/hierarchy1"/>
    <dgm:cxn modelId="{E7893B86-B867-4324-800F-DE2DF50FCA43}" type="presParOf" srcId="{9A22D42C-91CC-594A-81C0-CE8FA3BEDC68}" destId="{4CA1A0D8-F303-D949-8EA4-61B1F3FD8A1E}" srcOrd="1" destOrd="0" presId="urn:microsoft.com/office/officeart/2005/8/layout/hierarchy1"/>
    <dgm:cxn modelId="{24F89D33-C1E4-4B62-904F-3BCB77D930A6}" type="presParOf" srcId="{4CA1A0D8-F303-D949-8EA4-61B1F3FD8A1E}" destId="{D5E188DA-72F1-0C48-A162-4547B8A80C40}" srcOrd="0" destOrd="0" presId="urn:microsoft.com/office/officeart/2005/8/layout/hierarchy1"/>
    <dgm:cxn modelId="{23A38232-6856-4508-BA88-28603BD60457}" type="presParOf" srcId="{4CA1A0D8-F303-D949-8EA4-61B1F3FD8A1E}" destId="{B81FE063-FB18-3A40-8BF9-3DAF8C00F318}" srcOrd="1" destOrd="0" presId="urn:microsoft.com/office/officeart/2005/8/layout/hierarchy1"/>
    <dgm:cxn modelId="{E2DA78A7-20E3-4727-9AF4-CAF05C0A64CC}" type="presParOf" srcId="{B81FE063-FB18-3A40-8BF9-3DAF8C00F318}" destId="{3A84ADAF-49C2-144F-AD56-533FEA5EC649}" srcOrd="0" destOrd="0" presId="urn:microsoft.com/office/officeart/2005/8/layout/hierarchy1"/>
    <dgm:cxn modelId="{158F4E3D-B0A0-4ED7-BD5E-5A7546CDB2F5}" type="presParOf" srcId="{3A84ADAF-49C2-144F-AD56-533FEA5EC649}" destId="{A853AB1D-F39C-FF4F-980A-25E61FE1D7EE}" srcOrd="0" destOrd="0" presId="urn:microsoft.com/office/officeart/2005/8/layout/hierarchy1"/>
    <dgm:cxn modelId="{FA7E6AD4-2B80-42F0-B220-20F351589AAA}" type="presParOf" srcId="{3A84ADAF-49C2-144F-AD56-533FEA5EC649}" destId="{80EB6381-22D9-054C-BFE0-20CFBDBA0915}" srcOrd="1" destOrd="0" presId="urn:microsoft.com/office/officeart/2005/8/layout/hierarchy1"/>
    <dgm:cxn modelId="{D9F0DD6D-B706-496B-BA66-EAC5CA505E63}" type="presParOf" srcId="{B81FE063-FB18-3A40-8BF9-3DAF8C00F318}" destId="{960AFEA0-FF85-DC4B-B153-FBD3E92F5383}" srcOrd="1" destOrd="0" presId="urn:microsoft.com/office/officeart/2005/8/layout/hierarchy1"/>
    <dgm:cxn modelId="{0DCC5F7A-CF42-4545-8994-88B5A61B1730}" type="presParOf" srcId="{960AFEA0-FF85-DC4B-B153-FBD3E92F5383}" destId="{865DE943-74B3-9C44-92EB-2783FAEF37C4}" srcOrd="0" destOrd="0" presId="urn:microsoft.com/office/officeart/2005/8/layout/hierarchy1"/>
    <dgm:cxn modelId="{D97747C8-2412-477B-8492-B3F14CBF609D}" type="presParOf" srcId="{960AFEA0-FF85-DC4B-B153-FBD3E92F5383}" destId="{62D1D9BE-87BF-3145-85FF-DADA88FAA8D4}" srcOrd="1" destOrd="0" presId="urn:microsoft.com/office/officeart/2005/8/layout/hierarchy1"/>
    <dgm:cxn modelId="{5D32CC26-86ED-447D-B5DA-198BFB23C8C6}" type="presParOf" srcId="{62D1D9BE-87BF-3145-85FF-DADA88FAA8D4}" destId="{A54370AA-D1C2-C847-BA6E-AF3763C88A14}" srcOrd="0" destOrd="0" presId="urn:microsoft.com/office/officeart/2005/8/layout/hierarchy1"/>
    <dgm:cxn modelId="{93A4023F-D940-4C2A-B4D8-A088A6CB5E3E}" type="presParOf" srcId="{A54370AA-D1C2-C847-BA6E-AF3763C88A14}" destId="{60CD3943-7DC8-FB4B-BEB8-0083F014E368}" srcOrd="0" destOrd="0" presId="urn:microsoft.com/office/officeart/2005/8/layout/hierarchy1"/>
    <dgm:cxn modelId="{E1200325-6839-427E-9F3A-DDE82A4517BA}" type="presParOf" srcId="{A54370AA-D1C2-C847-BA6E-AF3763C88A14}" destId="{CD665414-D221-B147-8BA5-2B477B8EFE3B}" srcOrd="1" destOrd="0" presId="urn:microsoft.com/office/officeart/2005/8/layout/hierarchy1"/>
    <dgm:cxn modelId="{8399EB5D-CD7D-4FA5-B76A-DADFA55EF629}" type="presParOf" srcId="{62D1D9BE-87BF-3145-85FF-DADA88FAA8D4}" destId="{0170B00C-510A-2C45-AE1A-36BD468A4F1E}" srcOrd="1" destOrd="0" presId="urn:microsoft.com/office/officeart/2005/8/layout/hierarchy1"/>
    <dgm:cxn modelId="{AE3BF8AB-8AB9-42E4-B698-7E7FD303174E}" type="presParOf" srcId="{0170B00C-510A-2C45-AE1A-36BD468A4F1E}" destId="{3D893FEF-C381-1540-BE4B-88B645AB11AD}" srcOrd="0" destOrd="0" presId="urn:microsoft.com/office/officeart/2005/8/layout/hierarchy1"/>
    <dgm:cxn modelId="{0D29AD65-330E-4985-8C12-F8D0049EA528}" type="presParOf" srcId="{0170B00C-510A-2C45-AE1A-36BD468A4F1E}" destId="{15DF0A9D-7946-A146-9F0C-5B868F8E0C4D}" srcOrd="1" destOrd="0" presId="urn:microsoft.com/office/officeart/2005/8/layout/hierarchy1"/>
    <dgm:cxn modelId="{5A67C0AC-5A5E-4A1A-8C81-E53ADD84BE3B}" type="presParOf" srcId="{15DF0A9D-7946-A146-9F0C-5B868F8E0C4D}" destId="{C9EC6D19-FB15-F741-A32D-38A320E291DF}" srcOrd="0" destOrd="0" presId="urn:microsoft.com/office/officeart/2005/8/layout/hierarchy1"/>
    <dgm:cxn modelId="{734EBE02-926C-432D-827F-BC1A0C6A7EC2}" type="presParOf" srcId="{C9EC6D19-FB15-F741-A32D-38A320E291DF}" destId="{F731468C-1527-0F4B-B48E-ADA8C87DA873}" srcOrd="0" destOrd="0" presId="urn:microsoft.com/office/officeart/2005/8/layout/hierarchy1"/>
    <dgm:cxn modelId="{E11662DB-DE62-4E8C-91DA-4C77801A144D}" type="presParOf" srcId="{C9EC6D19-FB15-F741-A32D-38A320E291DF}" destId="{0B98D3B9-53E5-E442-AAFE-17C0755BBFD0}" srcOrd="1" destOrd="0" presId="urn:microsoft.com/office/officeart/2005/8/layout/hierarchy1"/>
    <dgm:cxn modelId="{ADCEA916-8812-4738-816F-965097E4ACF8}" type="presParOf" srcId="{15DF0A9D-7946-A146-9F0C-5B868F8E0C4D}" destId="{9BC89BA7-280E-874A-BC2C-D91B9B1D1C79}" srcOrd="1" destOrd="0" presId="urn:microsoft.com/office/officeart/2005/8/layout/hierarchy1"/>
    <dgm:cxn modelId="{08D7A972-6106-4805-996E-7F9E58EFE16C}" type="presParOf" srcId="{0170B00C-510A-2C45-AE1A-36BD468A4F1E}" destId="{1B4A793C-ED66-B843-BE66-D295F137B65B}" srcOrd="2" destOrd="0" presId="urn:microsoft.com/office/officeart/2005/8/layout/hierarchy1"/>
    <dgm:cxn modelId="{E81E3CE8-98BD-4330-BFC6-61EA2EDEF14B}" type="presParOf" srcId="{0170B00C-510A-2C45-AE1A-36BD468A4F1E}" destId="{2556B95F-1EA7-FA46-9F74-6818969525B7}" srcOrd="3" destOrd="0" presId="urn:microsoft.com/office/officeart/2005/8/layout/hierarchy1"/>
    <dgm:cxn modelId="{2F1FF2B8-12BB-434E-A1D5-A0807864995A}" type="presParOf" srcId="{2556B95F-1EA7-FA46-9F74-6818969525B7}" destId="{255B3E04-DBFA-1441-91C0-E508904E4F69}" srcOrd="0" destOrd="0" presId="urn:microsoft.com/office/officeart/2005/8/layout/hierarchy1"/>
    <dgm:cxn modelId="{63974320-DC35-49B8-AD7F-36CF17AE980D}" type="presParOf" srcId="{255B3E04-DBFA-1441-91C0-E508904E4F69}" destId="{398A1F71-8A89-E843-B425-C8C47BBAF039}" srcOrd="0" destOrd="0" presId="urn:microsoft.com/office/officeart/2005/8/layout/hierarchy1"/>
    <dgm:cxn modelId="{2F2A3D50-D1EC-48A6-A22C-0AF944BA2D7A}" type="presParOf" srcId="{255B3E04-DBFA-1441-91C0-E508904E4F69}" destId="{271B5603-45C6-EB46-8E6D-3C8E50E1C6B4}" srcOrd="1" destOrd="0" presId="urn:microsoft.com/office/officeart/2005/8/layout/hierarchy1"/>
    <dgm:cxn modelId="{B750628F-48F7-4216-A7AB-58A36BF1BDF7}" type="presParOf" srcId="{2556B95F-1EA7-FA46-9F74-6818969525B7}" destId="{925F0549-C7A3-E842-9652-EF4542CB8FF3}" srcOrd="1" destOrd="0" presId="urn:microsoft.com/office/officeart/2005/8/layout/hierarchy1"/>
    <dgm:cxn modelId="{27127DF4-8FC9-4234-88FA-E150B645B745}" type="presParOf" srcId="{0170B00C-510A-2C45-AE1A-36BD468A4F1E}" destId="{DDE6EED4-CE2B-354E-B76D-9032A9E21452}" srcOrd="4" destOrd="0" presId="urn:microsoft.com/office/officeart/2005/8/layout/hierarchy1"/>
    <dgm:cxn modelId="{7B737DE2-2737-4455-A33F-69002339C8CB}" type="presParOf" srcId="{0170B00C-510A-2C45-AE1A-36BD468A4F1E}" destId="{8982D83A-3387-844D-B8AC-E57E05CD9A0B}" srcOrd="5" destOrd="0" presId="urn:microsoft.com/office/officeart/2005/8/layout/hierarchy1"/>
    <dgm:cxn modelId="{B8899E0C-9CA0-474C-8D55-EBE9FADCA7C8}" type="presParOf" srcId="{8982D83A-3387-844D-B8AC-E57E05CD9A0B}" destId="{59445803-59E1-234D-8D5B-0B39C9FE542A}" srcOrd="0" destOrd="0" presId="urn:microsoft.com/office/officeart/2005/8/layout/hierarchy1"/>
    <dgm:cxn modelId="{BFD876CA-33E9-4FA9-9162-9E11CC3C7501}" type="presParOf" srcId="{59445803-59E1-234D-8D5B-0B39C9FE542A}" destId="{986ED444-D882-9642-8F62-9CC7C1FE2297}" srcOrd="0" destOrd="0" presId="urn:microsoft.com/office/officeart/2005/8/layout/hierarchy1"/>
    <dgm:cxn modelId="{416581AD-83CE-4550-BD68-F149E61D30E1}" type="presParOf" srcId="{59445803-59E1-234D-8D5B-0B39C9FE542A}" destId="{D984B134-DE2C-214D-9DA3-07F9008B7716}" srcOrd="1" destOrd="0" presId="urn:microsoft.com/office/officeart/2005/8/layout/hierarchy1"/>
    <dgm:cxn modelId="{A7F797D5-40DA-4464-937B-A20D0CE5887D}" type="presParOf" srcId="{8982D83A-3387-844D-B8AC-E57E05CD9A0B}" destId="{A859EEE4-4F93-AF4C-8873-55BBE3197860}"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6EED4-CE2B-354E-B76D-9032A9E21452}">
      <dsp:nvSpPr>
        <dsp:cNvPr id="0" name=""/>
        <dsp:cNvSpPr/>
      </dsp:nvSpPr>
      <dsp:spPr>
        <a:xfrm>
          <a:off x="3892755" y="3529198"/>
          <a:ext cx="2679582" cy="440161"/>
        </a:xfrm>
        <a:custGeom>
          <a:avLst/>
          <a:gdLst/>
          <a:ahLst/>
          <a:cxnLst/>
          <a:rect l="0" t="0" r="0" b="0"/>
          <a:pathLst>
            <a:path>
              <a:moveTo>
                <a:pt x="0" y="0"/>
              </a:moveTo>
              <a:lnTo>
                <a:pt x="0" y="299957"/>
              </a:lnTo>
              <a:lnTo>
                <a:pt x="2679582" y="299957"/>
              </a:lnTo>
              <a:lnTo>
                <a:pt x="2679582" y="440161"/>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4A793C-ED66-B843-BE66-D295F137B65B}">
      <dsp:nvSpPr>
        <dsp:cNvPr id="0" name=""/>
        <dsp:cNvSpPr/>
      </dsp:nvSpPr>
      <dsp:spPr>
        <a:xfrm>
          <a:off x="3892755" y="3529198"/>
          <a:ext cx="166524" cy="440161"/>
        </a:xfrm>
        <a:custGeom>
          <a:avLst/>
          <a:gdLst/>
          <a:ahLst/>
          <a:cxnLst/>
          <a:rect l="0" t="0" r="0" b="0"/>
          <a:pathLst>
            <a:path>
              <a:moveTo>
                <a:pt x="0" y="0"/>
              </a:moveTo>
              <a:lnTo>
                <a:pt x="0" y="299957"/>
              </a:lnTo>
              <a:lnTo>
                <a:pt x="166524" y="299957"/>
              </a:lnTo>
              <a:lnTo>
                <a:pt x="166524" y="440161"/>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93FEF-C381-1540-BE4B-88B645AB11AD}">
      <dsp:nvSpPr>
        <dsp:cNvPr id="0" name=""/>
        <dsp:cNvSpPr/>
      </dsp:nvSpPr>
      <dsp:spPr>
        <a:xfrm>
          <a:off x="1379698" y="3529198"/>
          <a:ext cx="2513057" cy="440161"/>
        </a:xfrm>
        <a:custGeom>
          <a:avLst/>
          <a:gdLst/>
          <a:ahLst/>
          <a:cxnLst/>
          <a:rect l="0" t="0" r="0" b="0"/>
          <a:pathLst>
            <a:path>
              <a:moveTo>
                <a:pt x="2513057" y="0"/>
              </a:moveTo>
              <a:lnTo>
                <a:pt x="2513057" y="299957"/>
              </a:lnTo>
              <a:lnTo>
                <a:pt x="0" y="299957"/>
              </a:lnTo>
              <a:lnTo>
                <a:pt x="0" y="440161"/>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DE943-74B3-9C44-92EB-2783FAEF37C4}">
      <dsp:nvSpPr>
        <dsp:cNvPr id="0" name=""/>
        <dsp:cNvSpPr/>
      </dsp:nvSpPr>
      <dsp:spPr>
        <a:xfrm>
          <a:off x="3847035" y="2127996"/>
          <a:ext cx="91440" cy="440161"/>
        </a:xfrm>
        <a:custGeom>
          <a:avLst/>
          <a:gdLst/>
          <a:ahLst/>
          <a:cxnLst/>
          <a:rect l="0" t="0" r="0" b="0"/>
          <a:pathLst>
            <a:path>
              <a:moveTo>
                <a:pt x="45720" y="0"/>
              </a:moveTo>
              <a:lnTo>
                <a:pt x="45720" y="440161"/>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E188DA-72F1-0C48-A162-4547B8A80C40}">
      <dsp:nvSpPr>
        <dsp:cNvPr id="0" name=""/>
        <dsp:cNvSpPr/>
      </dsp:nvSpPr>
      <dsp:spPr>
        <a:xfrm>
          <a:off x="3847035" y="797602"/>
          <a:ext cx="91440" cy="369352"/>
        </a:xfrm>
        <a:custGeom>
          <a:avLst/>
          <a:gdLst/>
          <a:ahLst/>
          <a:cxnLst/>
          <a:rect l="0" t="0" r="0" b="0"/>
          <a:pathLst>
            <a:path>
              <a:moveTo>
                <a:pt x="45720" y="0"/>
              </a:moveTo>
              <a:lnTo>
                <a:pt x="45720" y="36935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99BD9-3FE7-744B-9653-3748448C284F}">
      <dsp:nvSpPr>
        <dsp:cNvPr id="0" name=""/>
        <dsp:cNvSpPr/>
      </dsp:nvSpPr>
      <dsp:spPr>
        <a:xfrm>
          <a:off x="1281781" y="71767"/>
          <a:ext cx="5221947" cy="725835"/>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77368AE-8C3B-E045-ABE1-15319460EA4B}">
      <dsp:nvSpPr>
        <dsp:cNvPr id="0" name=""/>
        <dsp:cNvSpPr/>
      </dsp:nvSpPr>
      <dsp:spPr>
        <a:xfrm>
          <a:off x="1449942" y="231520"/>
          <a:ext cx="5221947" cy="72583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a:latin typeface="Verdana" charset="0"/>
              <a:ea typeface="Verdana" charset="0"/>
              <a:cs typeface="Verdana" charset="0"/>
            </a:rPr>
            <a:t>Canadian Charter of Rights &amp; Freedoms (Constitution Act of Canada)</a:t>
          </a:r>
        </a:p>
      </dsp:txBody>
      <dsp:txXfrm>
        <a:off x="1471201" y="252779"/>
        <a:ext cx="5179429" cy="683317"/>
      </dsp:txXfrm>
    </dsp:sp>
    <dsp:sp modelId="{A853AB1D-F39C-FF4F-980A-25E61FE1D7EE}">
      <dsp:nvSpPr>
        <dsp:cNvPr id="0" name=""/>
        <dsp:cNvSpPr/>
      </dsp:nvSpPr>
      <dsp:spPr>
        <a:xfrm>
          <a:off x="2540888" y="1166955"/>
          <a:ext cx="2703733" cy="961040"/>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0EB6381-22D9-054C-BFE0-20CFBDBA0915}">
      <dsp:nvSpPr>
        <dsp:cNvPr id="0" name=""/>
        <dsp:cNvSpPr/>
      </dsp:nvSpPr>
      <dsp:spPr>
        <a:xfrm>
          <a:off x="2709049" y="1326708"/>
          <a:ext cx="2703733" cy="961040"/>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a:latin typeface="Verdana" charset="0"/>
              <a:ea typeface="Verdana" charset="0"/>
              <a:cs typeface="Verdana" charset="0"/>
            </a:rPr>
            <a:t>Ontario's Human Rights Code</a:t>
          </a:r>
        </a:p>
      </dsp:txBody>
      <dsp:txXfrm>
        <a:off x="2737197" y="1354856"/>
        <a:ext cx="2647437" cy="904744"/>
      </dsp:txXfrm>
    </dsp:sp>
    <dsp:sp modelId="{60CD3943-7DC8-FB4B-BEB8-0083F014E368}">
      <dsp:nvSpPr>
        <dsp:cNvPr id="0" name=""/>
        <dsp:cNvSpPr/>
      </dsp:nvSpPr>
      <dsp:spPr>
        <a:xfrm>
          <a:off x="2540888" y="2568157"/>
          <a:ext cx="2703733" cy="961040"/>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D665414-D221-B147-8BA5-2B477B8EFE3B}">
      <dsp:nvSpPr>
        <dsp:cNvPr id="0" name=""/>
        <dsp:cNvSpPr/>
      </dsp:nvSpPr>
      <dsp:spPr>
        <a:xfrm>
          <a:off x="2709049" y="2727910"/>
          <a:ext cx="2703733" cy="961040"/>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a:latin typeface="Verdana" charset="0"/>
              <a:ea typeface="Verdana" charset="0"/>
              <a:cs typeface="Verdana" charset="0"/>
            </a:rPr>
            <a:t>Education Act</a:t>
          </a:r>
        </a:p>
      </dsp:txBody>
      <dsp:txXfrm>
        <a:off x="2737197" y="2756058"/>
        <a:ext cx="2647437" cy="904744"/>
      </dsp:txXfrm>
    </dsp:sp>
    <dsp:sp modelId="{F731468C-1527-0F4B-B48E-ADA8C87DA873}">
      <dsp:nvSpPr>
        <dsp:cNvPr id="0" name=""/>
        <dsp:cNvSpPr/>
      </dsp:nvSpPr>
      <dsp:spPr>
        <a:xfrm>
          <a:off x="260819" y="3969360"/>
          <a:ext cx="2237757" cy="961040"/>
        </a:xfrm>
        <a:prstGeom prst="roundRect">
          <a:avLst>
            <a:gd name="adj" fmla="val 10000"/>
          </a:avLst>
        </a:prstGeom>
        <a:gradFill rotWithShape="0">
          <a:gsLst>
            <a:gs pos="0">
              <a:schemeClr val="accent2">
                <a:tint val="70000"/>
                <a:hueOff val="0"/>
                <a:satOff val="0"/>
                <a:lumOff val="0"/>
                <a:alphaOff val="0"/>
                <a:shade val="51000"/>
                <a:satMod val="130000"/>
              </a:schemeClr>
            </a:gs>
            <a:gs pos="80000">
              <a:schemeClr val="accent2">
                <a:tint val="70000"/>
                <a:hueOff val="0"/>
                <a:satOff val="0"/>
                <a:lumOff val="0"/>
                <a:alphaOff val="0"/>
                <a:shade val="93000"/>
                <a:satMod val="130000"/>
              </a:schemeClr>
            </a:gs>
            <a:gs pos="100000">
              <a:schemeClr val="accent2">
                <a:tint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B98D3B9-53E5-E442-AAFE-17C0755BBFD0}">
      <dsp:nvSpPr>
        <dsp:cNvPr id="0" name=""/>
        <dsp:cNvSpPr/>
      </dsp:nvSpPr>
      <dsp:spPr>
        <a:xfrm>
          <a:off x="428980" y="4129113"/>
          <a:ext cx="2237757" cy="961040"/>
        </a:xfrm>
        <a:prstGeom prst="roundRect">
          <a:avLst>
            <a:gd name="adj" fmla="val 10000"/>
          </a:avLst>
        </a:prstGeom>
        <a:solidFill>
          <a:schemeClr val="lt1">
            <a:alpha val="90000"/>
            <a:hueOff val="0"/>
            <a:satOff val="0"/>
            <a:lumOff val="0"/>
            <a:alphaOff val="0"/>
          </a:schemeClr>
        </a:solidFill>
        <a:ln w="9525" cap="flat" cmpd="sng" algn="ctr">
          <a:solidFill>
            <a:schemeClr val="accent2">
              <a:tint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a:latin typeface="Verdana" charset="0"/>
              <a:ea typeface="Verdana" charset="0"/>
              <a:cs typeface="Verdana" charset="0"/>
            </a:rPr>
            <a:t>Education Act Regulations</a:t>
          </a:r>
        </a:p>
      </dsp:txBody>
      <dsp:txXfrm>
        <a:off x="457128" y="4157261"/>
        <a:ext cx="2181461" cy="904744"/>
      </dsp:txXfrm>
    </dsp:sp>
    <dsp:sp modelId="{398A1F71-8A89-E843-B425-C8C47BBAF039}">
      <dsp:nvSpPr>
        <dsp:cNvPr id="0" name=""/>
        <dsp:cNvSpPr/>
      </dsp:nvSpPr>
      <dsp:spPr>
        <a:xfrm>
          <a:off x="2834899" y="3969360"/>
          <a:ext cx="2448762" cy="961040"/>
        </a:xfrm>
        <a:prstGeom prst="roundRect">
          <a:avLst>
            <a:gd name="adj" fmla="val 10000"/>
          </a:avLst>
        </a:prstGeom>
        <a:gradFill rotWithShape="0">
          <a:gsLst>
            <a:gs pos="0">
              <a:schemeClr val="accent2">
                <a:tint val="70000"/>
                <a:hueOff val="0"/>
                <a:satOff val="0"/>
                <a:lumOff val="0"/>
                <a:alphaOff val="0"/>
                <a:shade val="51000"/>
                <a:satMod val="130000"/>
              </a:schemeClr>
            </a:gs>
            <a:gs pos="80000">
              <a:schemeClr val="accent2">
                <a:tint val="70000"/>
                <a:hueOff val="0"/>
                <a:satOff val="0"/>
                <a:lumOff val="0"/>
                <a:alphaOff val="0"/>
                <a:shade val="93000"/>
                <a:satMod val="130000"/>
              </a:schemeClr>
            </a:gs>
            <a:gs pos="100000">
              <a:schemeClr val="accent2">
                <a:tint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1B5603-45C6-EB46-8E6D-3C8E50E1C6B4}">
      <dsp:nvSpPr>
        <dsp:cNvPr id="0" name=""/>
        <dsp:cNvSpPr/>
      </dsp:nvSpPr>
      <dsp:spPr>
        <a:xfrm>
          <a:off x="3003060" y="4129113"/>
          <a:ext cx="2448762" cy="961040"/>
        </a:xfrm>
        <a:prstGeom prst="roundRect">
          <a:avLst>
            <a:gd name="adj" fmla="val 10000"/>
          </a:avLst>
        </a:prstGeom>
        <a:solidFill>
          <a:schemeClr val="lt1">
            <a:alpha val="90000"/>
            <a:hueOff val="0"/>
            <a:satOff val="0"/>
            <a:lumOff val="0"/>
            <a:alphaOff val="0"/>
          </a:schemeClr>
        </a:solidFill>
        <a:ln w="9525" cap="flat" cmpd="sng" algn="ctr">
          <a:solidFill>
            <a:schemeClr val="accent2">
              <a:tint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a:latin typeface="Verdana" charset="0"/>
              <a:ea typeface="Verdana" charset="0"/>
              <a:cs typeface="Verdana" charset="0"/>
            </a:rPr>
            <a:t>Policy/Program Memoranda</a:t>
          </a:r>
        </a:p>
      </dsp:txBody>
      <dsp:txXfrm>
        <a:off x="3031208" y="4157261"/>
        <a:ext cx="2392466" cy="904744"/>
      </dsp:txXfrm>
    </dsp:sp>
    <dsp:sp modelId="{986ED444-D882-9642-8F62-9CC7C1FE2297}">
      <dsp:nvSpPr>
        <dsp:cNvPr id="0" name=""/>
        <dsp:cNvSpPr/>
      </dsp:nvSpPr>
      <dsp:spPr>
        <a:xfrm>
          <a:off x="5619983" y="3969360"/>
          <a:ext cx="1904707" cy="961040"/>
        </a:xfrm>
        <a:prstGeom prst="roundRect">
          <a:avLst>
            <a:gd name="adj" fmla="val 10000"/>
          </a:avLst>
        </a:prstGeom>
        <a:gradFill rotWithShape="0">
          <a:gsLst>
            <a:gs pos="0">
              <a:schemeClr val="accent2">
                <a:tint val="70000"/>
                <a:hueOff val="0"/>
                <a:satOff val="0"/>
                <a:lumOff val="0"/>
                <a:alphaOff val="0"/>
                <a:shade val="51000"/>
                <a:satMod val="130000"/>
              </a:schemeClr>
            </a:gs>
            <a:gs pos="80000">
              <a:schemeClr val="accent2">
                <a:tint val="70000"/>
                <a:hueOff val="0"/>
                <a:satOff val="0"/>
                <a:lumOff val="0"/>
                <a:alphaOff val="0"/>
                <a:shade val="93000"/>
                <a:satMod val="130000"/>
              </a:schemeClr>
            </a:gs>
            <a:gs pos="100000">
              <a:schemeClr val="accent2">
                <a:tint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84B134-DE2C-214D-9DA3-07F9008B7716}">
      <dsp:nvSpPr>
        <dsp:cNvPr id="0" name=""/>
        <dsp:cNvSpPr/>
      </dsp:nvSpPr>
      <dsp:spPr>
        <a:xfrm>
          <a:off x="5788144" y="4129113"/>
          <a:ext cx="1904707" cy="961040"/>
        </a:xfrm>
        <a:prstGeom prst="roundRect">
          <a:avLst>
            <a:gd name="adj" fmla="val 10000"/>
          </a:avLst>
        </a:prstGeom>
        <a:solidFill>
          <a:schemeClr val="lt1">
            <a:alpha val="90000"/>
            <a:hueOff val="0"/>
            <a:satOff val="0"/>
            <a:lumOff val="0"/>
            <a:alphaOff val="0"/>
          </a:schemeClr>
        </a:solidFill>
        <a:ln w="9525" cap="flat" cmpd="sng" algn="ctr">
          <a:solidFill>
            <a:schemeClr val="accent2">
              <a:tint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a:latin typeface="Verdana" charset="0"/>
              <a:ea typeface="Verdana" charset="0"/>
              <a:cs typeface="Verdana" charset="0"/>
            </a:rPr>
            <a:t>School Board Policies</a:t>
          </a:r>
        </a:p>
      </dsp:txBody>
      <dsp:txXfrm>
        <a:off x="5816292" y="4157261"/>
        <a:ext cx="1848411" cy="9047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59113" cy="458788"/>
          </a:xfrm>
          <a:prstGeom prst="rect">
            <a:avLst/>
          </a:prstGeom>
          <a:noFill/>
          <a:ln>
            <a:noFill/>
          </a:ln>
          <a:effectLst/>
        </p:spPr>
        <p:txBody>
          <a:bodyPr vert="horz" wrap="square" lIns="91721" tIns="45860" rIns="91721" bIns="45860" numCol="1" anchor="t" anchorCtr="0" compatLnSpc="1">
            <a:prstTxWarp prst="textNoShape">
              <a:avLst/>
            </a:prstTxWarp>
          </a:bodyPr>
          <a:lstStyle>
            <a:lvl1pPr defTabSz="915988" eaLnBrk="1" hangingPunct="1">
              <a:defRPr sz="1200"/>
            </a:lvl1pPr>
          </a:lstStyle>
          <a:p>
            <a:pPr>
              <a:defRPr/>
            </a:pPr>
            <a:endParaRPr lang="en-CA" altLang="en-US"/>
          </a:p>
        </p:txBody>
      </p:sp>
      <p:sp>
        <p:nvSpPr>
          <p:cNvPr id="46083" name="Rectangle 3"/>
          <p:cNvSpPr>
            <a:spLocks noGrp="1" noChangeArrowheads="1"/>
          </p:cNvSpPr>
          <p:nvPr>
            <p:ph type="dt" sz="quarter" idx="1"/>
          </p:nvPr>
        </p:nvSpPr>
        <p:spPr bwMode="auto">
          <a:xfrm>
            <a:off x="3976688" y="0"/>
            <a:ext cx="3059112" cy="458788"/>
          </a:xfrm>
          <a:prstGeom prst="rect">
            <a:avLst/>
          </a:prstGeom>
          <a:noFill/>
          <a:ln>
            <a:noFill/>
          </a:ln>
          <a:effectLst/>
        </p:spPr>
        <p:txBody>
          <a:bodyPr vert="horz" wrap="square" lIns="91721" tIns="45860" rIns="91721" bIns="45860" numCol="1" anchor="t" anchorCtr="0" compatLnSpc="1">
            <a:prstTxWarp prst="textNoShape">
              <a:avLst/>
            </a:prstTxWarp>
          </a:bodyPr>
          <a:lstStyle>
            <a:lvl1pPr algn="r" defTabSz="915988" eaLnBrk="1" hangingPunct="1">
              <a:defRPr sz="1200"/>
            </a:lvl1pPr>
          </a:lstStyle>
          <a:p>
            <a:pPr>
              <a:defRPr/>
            </a:pPr>
            <a:endParaRPr lang="en-CA" altLang="en-US"/>
          </a:p>
        </p:txBody>
      </p:sp>
      <p:sp>
        <p:nvSpPr>
          <p:cNvPr id="46084" name="Rectangle 4"/>
          <p:cNvSpPr>
            <a:spLocks noGrp="1" noChangeArrowheads="1"/>
          </p:cNvSpPr>
          <p:nvPr>
            <p:ph type="ftr" sz="quarter" idx="2"/>
          </p:nvPr>
        </p:nvSpPr>
        <p:spPr bwMode="auto">
          <a:xfrm>
            <a:off x="0" y="8863013"/>
            <a:ext cx="3059113" cy="458787"/>
          </a:xfrm>
          <a:prstGeom prst="rect">
            <a:avLst/>
          </a:prstGeom>
          <a:noFill/>
          <a:ln>
            <a:noFill/>
          </a:ln>
          <a:effectLst/>
        </p:spPr>
        <p:txBody>
          <a:bodyPr vert="horz" wrap="square" lIns="91721" tIns="45860" rIns="91721" bIns="45860" numCol="1" anchor="b" anchorCtr="0" compatLnSpc="1">
            <a:prstTxWarp prst="textNoShape">
              <a:avLst/>
            </a:prstTxWarp>
          </a:bodyPr>
          <a:lstStyle>
            <a:lvl1pPr defTabSz="915988" eaLnBrk="1" hangingPunct="1">
              <a:defRPr sz="1200"/>
            </a:lvl1pPr>
          </a:lstStyle>
          <a:p>
            <a:pPr>
              <a:defRPr/>
            </a:pPr>
            <a:endParaRPr lang="en-CA" altLang="en-US"/>
          </a:p>
        </p:txBody>
      </p:sp>
      <p:sp>
        <p:nvSpPr>
          <p:cNvPr id="46085" name="Rectangle 5"/>
          <p:cNvSpPr>
            <a:spLocks noGrp="1" noChangeArrowheads="1"/>
          </p:cNvSpPr>
          <p:nvPr>
            <p:ph type="sldNum" sz="quarter" idx="3"/>
          </p:nvPr>
        </p:nvSpPr>
        <p:spPr bwMode="auto">
          <a:xfrm>
            <a:off x="3976688" y="8863013"/>
            <a:ext cx="3059112" cy="458787"/>
          </a:xfrm>
          <a:prstGeom prst="rect">
            <a:avLst/>
          </a:prstGeom>
          <a:noFill/>
          <a:ln>
            <a:noFill/>
          </a:ln>
          <a:effectLst/>
        </p:spPr>
        <p:txBody>
          <a:bodyPr vert="horz" wrap="square" lIns="91721" tIns="45860" rIns="91721" bIns="45860" numCol="1" anchor="b" anchorCtr="0" compatLnSpc="1">
            <a:prstTxWarp prst="textNoShape">
              <a:avLst/>
            </a:prstTxWarp>
          </a:bodyPr>
          <a:lstStyle>
            <a:lvl1pPr algn="r" defTabSz="915988" eaLnBrk="1" hangingPunct="1">
              <a:defRPr sz="1200"/>
            </a:lvl1pPr>
          </a:lstStyle>
          <a:p>
            <a:pPr>
              <a:defRPr/>
            </a:pPr>
            <a:fld id="{958A3BD5-2383-4544-9794-5C1740FD2355}" type="slidenum">
              <a:rPr lang="en-CA" altLang="en-US"/>
              <a:pPr>
                <a:defRPr/>
              </a:pPr>
              <a:t>‹#›</a:t>
            </a:fld>
            <a:endParaRPr lang="en-CA" altLang="en-US"/>
          </a:p>
        </p:txBody>
      </p:sp>
    </p:spTree>
    <p:extLst>
      <p:ext uri="{BB962C8B-B14F-4D97-AF65-F5344CB8AC3E}">
        <p14:creationId xmlns:p14="http://schemas.microsoft.com/office/powerpoint/2010/main" val="121036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0" tIns="46585" rIns="93170" bIns="46585" numCol="1" anchor="t" anchorCtr="0" compatLnSpc="1">
            <a:prstTxWarp prst="textNoShape">
              <a:avLst/>
            </a:prstTxWarp>
          </a:bodyPr>
          <a:lstStyle>
            <a:lvl1pPr defTabSz="930275" eaLnBrk="1" hangingPunct="1">
              <a:defRPr sz="1200"/>
            </a:lvl1pPr>
          </a:lstStyle>
          <a:p>
            <a:pPr>
              <a:defRPr/>
            </a:pPr>
            <a:endParaRPr lang="en-US" altLang="en-US"/>
          </a:p>
        </p:txBody>
      </p:sp>
      <p:sp>
        <p:nvSpPr>
          <p:cNvPr id="14339" name="Rectangle 3"/>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0" tIns="46585" rIns="93170" bIns="46585" numCol="1" anchor="t" anchorCtr="0" compatLnSpc="1">
            <a:prstTxWarp prst="textNoShape">
              <a:avLst/>
            </a:prstTxWarp>
          </a:bodyPr>
          <a:lstStyle>
            <a:lvl1pPr algn="r" defTabSz="930275"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0" tIns="46585" rIns="93170" bIns="4658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0" tIns="46585" rIns="93170" bIns="46585" numCol="1" anchor="b" anchorCtr="0" compatLnSpc="1">
            <a:prstTxWarp prst="textNoShape">
              <a:avLst/>
            </a:prstTxWarp>
          </a:bodyPr>
          <a:lstStyle>
            <a:lvl1pPr defTabSz="930275" eaLnBrk="1" hangingPunct="1">
              <a:defRPr sz="1200"/>
            </a:lvl1pPr>
          </a:lstStyle>
          <a:p>
            <a:pPr>
              <a:defRPr/>
            </a:pPr>
            <a:endParaRPr lang="en-US" alt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0" tIns="46585" rIns="93170" bIns="46585" numCol="1" anchor="b" anchorCtr="0" compatLnSpc="1">
            <a:prstTxWarp prst="textNoShape">
              <a:avLst/>
            </a:prstTxWarp>
          </a:bodyPr>
          <a:lstStyle>
            <a:lvl1pPr algn="r" defTabSz="930275" eaLnBrk="1" hangingPunct="1">
              <a:defRPr sz="1200"/>
            </a:lvl1pPr>
          </a:lstStyle>
          <a:p>
            <a:pPr>
              <a:defRPr/>
            </a:pPr>
            <a:fld id="{2FE1557C-DF00-486D-86E8-15A3747D1B04}" type="slidenum">
              <a:rPr lang="en-US" altLang="en-US"/>
              <a:pPr>
                <a:defRPr/>
              </a:pPr>
              <a:t>‹#›</a:t>
            </a:fld>
            <a:endParaRPr lang="en-US" altLang="en-US"/>
          </a:p>
        </p:txBody>
      </p:sp>
    </p:spTree>
    <p:extLst>
      <p:ext uri="{BB962C8B-B14F-4D97-AF65-F5344CB8AC3E}">
        <p14:creationId xmlns:p14="http://schemas.microsoft.com/office/powerpoint/2010/main" val="1270953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FE1557C-DF00-486D-86E8-15A3747D1B04}" type="slidenum">
              <a:rPr lang="en-US" altLang="en-US" smtClean="0"/>
              <a:pPr>
                <a:defRPr/>
              </a:pPr>
              <a:t>1</a:t>
            </a:fld>
            <a:endParaRPr lang="en-US" altLang="en-US"/>
          </a:p>
        </p:txBody>
      </p:sp>
    </p:spTree>
    <p:extLst>
      <p:ext uri="{BB962C8B-B14F-4D97-AF65-F5344CB8AC3E}">
        <p14:creationId xmlns:p14="http://schemas.microsoft.com/office/powerpoint/2010/main" val="363692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B597187-9291-42AA-ADDF-BFE6E7B31C64}" type="slidenum">
              <a:rPr lang="en-US" altLang="en-US" smtClean="0"/>
              <a:pPr/>
              <a:t>10</a:t>
            </a:fld>
            <a:endParaRPr lang="en-US" altLang="en-US" smtClean="0"/>
          </a:p>
        </p:txBody>
      </p:sp>
    </p:spTree>
    <p:extLst>
      <p:ext uri="{BB962C8B-B14F-4D97-AF65-F5344CB8AC3E}">
        <p14:creationId xmlns:p14="http://schemas.microsoft.com/office/powerpoint/2010/main" val="48986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pPr marL="0" indent="0" defTabSz="930275">
              <a:buFontTx/>
              <a:buNone/>
              <a:defRPr/>
            </a:pPr>
            <a:endParaRPr lang="en-CA" altLang="en-US" dirty="0">
              <a:latin typeface="Arial" panose="020B0604020202020204"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07ABAFA-D8C6-4C53-966B-BFEE6CC59E1F}" type="slidenum">
              <a:rPr lang="en-CA" altLang="en-US" smtClean="0"/>
              <a:pPr/>
              <a:t>11</a:t>
            </a:fld>
            <a:endParaRPr lang="en-CA" altLang="en-US" smtClean="0"/>
          </a:p>
        </p:txBody>
      </p:sp>
    </p:spTree>
    <p:extLst>
      <p:ext uri="{BB962C8B-B14F-4D97-AF65-F5344CB8AC3E}">
        <p14:creationId xmlns:p14="http://schemas.microsoft.com/office/powerpoint/2010/main" val="315402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pPr marL="0" indent="0" defTabSz="930275">
              <a:buFontTx/>
              <a:buNone/>
              <a:defRPr/>
            </a:pPr>
            <a:endParaRPr lang="en-CA" altLang="en-US" b="1" dirty="0">
              <a:latin typeface="Arial" panose="020B0604020202020204" pitchFamily="34" charset="0"/>
            </a:endParaRP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D69675F-3AC5-44AD-83A5-207C442A62FE}" type="slidenum">
              <a:rPr lang="en-CA" altLang="en-US" smtClean="0"/>
              <a:pPr/>
              <a:t>12</a:t>
            </a:fld>
            <a:endParaRPr lang="en-CA" altLang="en-US" smtClean="0"/>
          </a:p>
        </p:txBody>
      </p:sp>
    </p:spTree>
    <p:extLst>
      <p:ext uri="{BB962C8B-B14F-4D97-AF65-F5344CB8AC3E}">
        <p14:creationId xmlns:p14="http://schemas.microsoft.com/office/powerpoint/2010/main" val="132023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0275">
              <a:defRPr/>
            </a:pPr>
            <a:endParaRPr lang="en-CA" altLang="en-US" dirty="0" smtClean="0">
              <a:latin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0769ECC-250C-4A60-9BA5-4488476EFFF8}" type="slidenum">
              <a:rPr lang="en-CA" altLang="en-US" smtClean="0"/>
              <a:pPr/>
              <a:t>13</a:t>
            </a:fld>
            <a:endParaRPr lang="en-CA" altLang="en-US" smtClean="0"/>
          </a:p>
        </p:txBody>
      </p:sp>
    </p:spTree>
    <p:extLst>
      <p:ext uri="{BB962C8B-B14F-4D97-AF65-F5344CB8AC3E}">
        <p14:creationId xmlns:p14="http://schemas.microsoft.com/office/powerpoint/2010/main" val="134023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lnSpc>
                <a:spcPct val="80000"/>
              </a:lnSpc>
              <a:spcBef>
                <a:spcPct val="70000"/>
              </a:spcBef>
              <a:defRPr/>
            </a:pPr>
            <a:endParaRPr lang="en-CA" altLang="en-US" dirty="0">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C52AB86-62BB-4269-B9D5-937014893649}" type="slidenum">
              <a:rPr lang="en-US" altLang="en-US" smtClean="0"/>
              <a:pPr/>
              <a:t>14</a:t>
            </a:fld>
            <a:endParaRPr lang="en-US" altLang="en-US" smtClean="0"/>
          </a:p>
        </p:txBody>
      </p:sp>
    </p:spTree>
    <p:extLst>
      <p:ext uri="{BB962C8B-B14F-4D97-AF65-F5344CB8AC3E}">
        <p14:creationId xmlns:p14="http://schemas.microsoft.com/office/powerpoint/2010/main" val="4972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eaLnBrk="1" hangingPunct="1">
              <a:lnSpc>
                <a:spcPct val="80000"/>
              </a:lnSpc>
              <a:buFont typeface="Arial" charset="0"/>
              <a:buNone/>
              <a:defRPr/>
            </a:pPr>
            <a:endParaRPr lang="en-CA" altLang="en-US" dirty="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AAE3EBE7-02C2-48C2-87AB-953C50A0674A}" type="slidenum">
              <a:rPr lang="en-US" altLang="en-US" smtClean="0"/>
              <a:pPr/>
              <a:t>15</a:t>
            </a:fld>
            <a:endParaRPr lang="en-US" altLang="en-US" smtClean="0"/>
          </a:p>
        </p:txBody>
      </p:sp>
    </p:spTree>
    <p:extLst>
      <p:ext uri="{BB962C8B-B14F-4D97-AF65-F5344CB8AC3E}">
        <p14:creationId xmlns:p14="http://schemas.microsoft.com/office/powerpoint/2010/main" val="83233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p:txBody>
          <a:bodyPr/>
          <a:lstStyle/>
          <a:p>
            <a:pPr eaLnBrk="1" hangingPunct="1">
              <a:defRPr/>
            </a:pPr>
            <a:endParaRPr lang="en-CA" altLang="en-US" sz="800" dirty="0">
              <a:latin typeface="Arial" panose="020B0604020202020204" pitchFamily="34"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600106A-CB0E-4A45-B71E-8A0982C70B21}" type="slidenum">
              <a:rPr lang="en-US" altLang="en-US" smtClean="0"/>
              <a:pPr/>
              <a:t>16</a:t>
            </a:fld>
            <a:endParaRPr lang="en-US" altLang="en-US" smtClean="0"/>
          </a:p>
        </p:txBody>
      </p:sp>
    </p:spTree>
    <p:extLst>
      <p:ext uri="{BB962C8B-B14F-4D97-AF65-F5344CB8AC3E}">
        <p14:creationId xmlns:p14="http://schemas.microsoft.com/office/powerpoint/2010/main" val="222058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FontTx/>
              <a:buNone/>
            </a:pPr>
            <a:endParaRPr lang="en-CA" altLang="en-US" sz="800" dirty="0" smtClean="0">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033AE04-94B5-40D2-9496-EBE5D23C1425}" type="slidenum">
              <a:rPr lang="en-US" altLang="en-US" smtClean="0"/>
              <a:pPr/>
              <a:t>17</a:t>
            </a:fld>
            <a:endParaRPr lang="en-US" altLang="en-US" smtClean="0"/>
          </a:p>
        </p:txBody>
      </p:sp>
    </p:spTree>
    <p:extLst>
      <p:ext uri="{BB962C8B-B14F-4D97-AF65-F5344CB8AC3E}">
        <p14:creationId xmlns:p14="http://schemas.microsoft.com/office/powerpoint/2010/main" val="2444062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CA" altLang="en-US" sz="800" dirty="0" smtClean="0">
              <a:latin typeface="Arial" panose="020B0604020202020204" pitchFamily="34"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085CE35-348D-42EF-B9AB-666BB31E736B}" type="slidenum">
              <a:rPr lang="en-US" altLang="en-US" smtClean="0"/>
              <a:pPr/>
              <a:t>18</a:t>
            </a:fld>
            <a:endParaRPr lang="en-US" altLang="en-US" smtClean="0"/>
          </a:p>
        </p:txBody>
      </p:sp>
    </p:spTree>
    <p:extLst>
      <p:ext uri="{BB962C8B-B14F-4D97-AF65-F5344CB8AC3E}">
        <p14:creationId xmlns:p14="http://schemas.microsoft.com/office/powerpoint/2010/main" val="235936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dirty="0" smtClean="0">
              <a:latin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AF6D9C7-9AE3-49B8-9042-B038096FA196}" type="slidenum">
              <a:rPr lang="en-US" altLang="en-US" smtClean="0"/>
              <a:pPr/>
              <a:t>19</a:t>
            </a:fld>
            <a:endParaRPr lang="en-US" altLang="en-US" smtClean="0"/>
          </a:p>
        </p:txBody>
      </p:sp>
    </p:spTree>
    <p:extLst>
      <p:ext uri="{BB962C8B-B14F-4D97-AF65-F5344CB8AC3E}">
        <p14:creationId xmlns:p14="http://schemas.microsoft.com/office/powerpoint/2010/main" val="287336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CA" altLang="en-US" dirty="0"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6CD4AD03-F60F-42DF-BFB0-73D25B9B5F38}" type="slidenum">
              <a:rPr lang="en-CA" altLang="en-US" smtClean="0"/>
              <a:pPr/>
              <a:t>2</a:t>
            </a:fld>
            <a:endParaRPr lang="en-CA" altLang="en-US" smtClean="0"/>
          </a:p>
        </p:txBody>
      </p:sp>
    </p:spTree>
    <p:extLst>
      <p:ext uri="{BB962C8B-B14F-4D97-AF65-F5344CB8AC3E}">
        <p14:creationId xmlns:p14="http://schemas.microsoft.com/office/powerpoint/2010/main" val="1775741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dirty="0" smtClean="0">
              <a:latin typeface="Arial" panose="020B0604020202020204" pitchFamily="34"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73281B9-5AD5-4D4C-9DD3-9952ED75FCF2}" type="slidenum">
              <a:rPr lang="en-US" altLang="en-US" smtClean="0"/>
              <a:pPr/>
              <a:t>20</a:t>
            </a:fld>
            <a:endParaRPr lang="en-US" altLang="en-US" smtClean="0"/>
          </a:p>
        </p:txBody>
      </p:sp>
    </p:spTree>
    <p:extLst>
      <p:ext uri="{BB962C8B-B14F-4D97-AF65-F5344CB8AC3E}">
        <p14:creationId xmlns:p14="http://schemas.microsoft.com/office/powerpoint/2010/main" val="336053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CA" altLang="en-US" sz="1000" dirty="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1A2B1FF-325F-4A59-83E7-892ED11E6353}" type="slidenum">
              <a:rPr lang="en-US" altLang="en-US" smtClean="0"/>
              <a:pPr/>
              <a:t>21</a:t>
            </a:fld>
            <a:endParaRPr lang="en-US" altLang="en-US" smtClean="0"/>
          </a:p>
        </p:txBody>
      </p:sp>
    </p:spTree>
    <p:extLst>
      <p:ext uri="{BB962C8B-B14F-4D97-AF65-F5344CB8AC3E}">
        <p14:creationId xmlns:p14="http://schemas.microsoft.com/office/powerpoint/2010/main" val="412216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marL="0" indent="0" eaLnBrk="1" hangingPunct="1">
              <a:buFont typeface="Arial" charset="0"/>
              <a:buNone/>
              <a:defRPr/>
            </a:pPr>
            <a:endParaRPr lang="en-CA" altLang="en-US" sz="800" dirty="0">
              <a:latin typeface="Arial" panose="020B0604020202020204" pitchFamily="34" charset="0"/>
            </a:endParaRP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939D2DB0-1D2E-4F47-BB8F-1DC988F25396}" type="slidenum">
              <a:rPr lang="en-US" altLang="en-US" smtClean="0"/>
              <a:pPr/>
              <a:t>22</a:t>
            </a:fld>
            <a:endParaRPr lang="en-US" altLang="en-US" smtClean="0"/>
          </a:p>
        </p:txBody>
      </p:sp>
    </p:spTree>
    <p:extLst>
      <p:ext uri="{BB962C8B-B14F-4D97-AF65-F5344CB8AC3E}">
        <p14:creationId xmlns:p14="http://schemas.microsoft.com/office/powerpoint/2010/main" val="428048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latin typeface="Arial" panose="020B0604020202020204" pitchFamily="34"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C125E0C-A59A-48E6-9D65-8266AB5D8A8E}" type="slidenum">
              <a:rPr lang="en-US" altLang="en-US" smtClean="0"/>
              <a:pPr/>
              <a:t>23</a:t>
            </a:fld>
            <a:endParaRPr lang="en-US" altLang="en-US" smtClean="0"/>
          </a:p>
        </p:txBody>
      </p:sp>
    </p:spTree>
    <p:extLst>
      <p:ext uri="{BB962C8B-B14F-4D97-AF65-F5344CB8AC3E}">
        <p14:creationId xmlns:p14="http://schemas.microsoft.com/office/powerpoint/2010/main" val="1430309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defRPr/>
            </a:pPr>
            <a:endParaRPr lang="en-CA" altLang="en-US" dirty="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10F984AB-7889-4E2C-A49D-568883A846B8}" type="slidenum">
              <a:rPr lang="en-US" altLang="en-US" smtClean="0"/>
              <a:pPr/>
              <a:t>24</a:t>
            </a:fld>
            <a:endParaRPr lang="en-US" altLang="en-US" smtClean="0"/>
          </a:p>
        </p:txBody>
      </p:sp>
    </p:spTree>
    <p:extLst>
      <p:ext uri="{BB962C8B-B14F-4D97-AF65-F5344CB8AC3E}">
        <p14:creationId xmlns:p14="http://schemas.microsoft.com/office/powerpoint/2010/main" val="226856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buFontTx/>
              <a:buNone/>
            </a:pPr>
            <a:endParaRPr lang="en-CA" altLang="en-US" sz="800" u="sng" dirty="0" smtClean="0">
              <a:latin typeface="Arial" panose="020B0604020202020204" pitchFamily="34" charset="0"/>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BF43D14-5BB2-4C86-B1E2-F789577899D9}" type="slidenum">
              <a:rPr lang="en-US" altLang="en-US" smtClean="0"/>
              <a:pPr/>
              <a:t>25</a:t>
            </a:fld>
            <a:endParaRPr lang="en-US" altLang="en-US" smtClean="0"/>
          </a:p>
        </p:txBody>
      </p:sp>
    </p:spTree>
    <p:extLst>
      <p:ext uri="{BB962C8B-B14F-4D97-AF65-F5344CB8AC3E}">
        <p14:creationId xmlns:p14="http://schemas.microsoft.com/office/powerpoint/2010/main" val="390470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sz="800" dirty="0" smtClean="0">
              <a:latin typeface="Arial" panose="020B0604020202020204"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7398018-58F4-40FC-AD54-FF4E9FF82ADA}" type="slidenum">
              <a:rPr lang="en-US" altLang="en-US" smtClean="0"/>
              <a:pPr/>
              <a:t>26</a:t>
            </a:fld>
            <a:endParaRPr lang="en-US" altLang="en-US" smtClean="0"/>
          </a:p>
        </p:txBody>
      </p:sp>
    </p:spTree>
    <p:extLst>
      <p:ext uri="{BB962C8B-B14F-4D97-AF65-F5344CB8AC3E}">
        <p14:creationId xmlns:p14="http://schemas.microsoft.com/office/powerpoint/2010/main" val="2066745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FontTx/>
              <a:buNone/>
              <a:tabLst>
                <a:tab pos="457200" algn="l"/>
              </a:tabLst>
            </a:pPr>
            <a:endParaRPr lang="en-CA" altLang="en-US" sz="11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837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951DF52-5C09-48CF-85F2-E952FAE2E121}" type="slidenum">
              <a:rPr lang="en-US" altLang="en-US" smtClean="0"/>
              <a:pPr/>
              <a:t>27</a:t>
            </a:fld>
            <a:endParaRPr lang="en-US" altLang="en-US" smtClean="0"/>
          </a:p>
        </p:txBody>
      </p:sp>
    </p:spTree>
    <p:extLst>
      <p:ext uri="{BB962C8B-B14F-4D97-AF65-F5344CB8AC3E}">
        <p14:creationId xmlns:p14="http://schemas.microsoft.com/office/powerpoint/2010/main" val="293330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FontTx/>
              <a:buNone/>
              <a:tabLst>
                <a:tab pos="457200" algn="l"/>
              </a:tabLst>
            </a:pPr>
            <a:endParaRPr lang="en-CA" altLang="en-US" sz="18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6042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02769F7-4B04-4F7A-9D17-E0AB4CEAF261}" type="slidenum">
              <a:rPr lang="en-US" altLang="en-US" smtClean="0"/>
              <a:pPr/>
              <a:t>28</a:t>
            </a:fld>
            <a:endParaRPr lang="en-US" altLang="en-US" smtClean="0"/>
          </a:p>
        </p:txBody>
      </p:sp>
    </p:spTree>
    <p:extLst>
      <p:ext uri="{BB962C8B-B14F-4D97-AF65-F5344CB8AC3E}">
        <p14:creationId xmlns:p14="http://schemas.microsoft.com/office/powerpoint/2010/main" val="250137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p:txBody>
          <a:bodyPr/>
          <a:lstStyle/>
          <a:p>
            <a:pPr marL="457200" lvl="1" indent="0">
              <a:buFont typeface="Arial" panose="020B0604020202020204" pitchFamily="34" charset="0"/>
              <a:buNone/>
              <a:tabLst>
                <a:tab pos="914400" algn="l"/>
              </a:tabLst>
              <a:defRPr/>
            </a:pPr>
            <a:endParaRPr lang="en-CA"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246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D082425-09DF-4223-9FB6-4334F6B28F34}" type="slidenum">
              <a:rPr lang="en-US" altLang="en-US" smtClean="0"/>
              <a:pPr/>
              <a:t>29</a:t>
            </a:fld>
            <a:endParaRPr lang="en-US" altLang="en-US" smtClean="0"/>
          </a:p>
        </p:txBody>
      </p:sp>
    </p:spTree>
    <p:extLst>
      <p:ext uri="{BB962C8B-B14F-4D97-AF65-F5344CB8AC3E}">
        <p14:creationId xmlns:p14="http://schemas.microsoft.com/office/powerpoint/2010/main" val="249847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85C0298-E9E2-42A1-B3C8-598FD6B25AA5}" type="slidenum">
              <a:rPr lang="en-US" altLang="en-US" smtClean="0"/>
              <a:pPr/>
              <a:t>3</a:t>
            </a:fld>
            <a:endParaRPr lang="en-US" altLang="en-US" smtClean="0"/>
          </a:p>
        </p:txBody>
      </p:sp>
    </p:spTree>
    <p:extLst>
      <p:ext uri="{BB962C8B-B14F-4D97-AF65-F5344CB8AC3E}">
        <p14:creationId xmlns:p14="http://schemas.microsoft.com/office/powerpoint/2010/main" val="1192134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eaLnBrk="1" hangingPunct="1">
              <a:defRPr/>
            </a:pPr>
            <a:endParaRPr lang="en-CA" altLang="en-US" sz="800" dirty="0">
              <a:latin typeface="Arial" panose="020B0604020202020204" pitchFamily="34" charset="0"/>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6B0682F-0AA8-4751-A061-5034FA8DE80B}" type="slidenum">
              <a:rPr lang="en-US" altLang="en-US" smtClean="0"/>
              <a:pPr/>
              <a:t>30</a:t>
            </a:fld>
            <a:endParaRPr lang="en-US" altLang="en-US" smtClean="0"/>
          </a:p>
        </p:txBody>
      </p:sp>
    </p:spTree>
    <p:extLst>
      <p:ext uri="{BB962C8B-B14F-4D97-AF65-F5344CB8AC3E}">
        <p14:creationId xmlns:p14="http://schemas.microsoft.com/office/powerpoint/2010/main" val="45477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B6F2333-2ACB-4DA8-A568-069F9B3A9DEB}" type="slidenum">
              <a:rPr lang="en-US" altLang="en-US" smtClean="0"/>
              <a:pPr/>
              <a:t>31</a:t>
            </a:fld>
            <a:endParaRPr lang="en-US" altLang="en-US" smtClean="0"/>
          </a:p>
        </p:txBody>
      </p:sp>
    </p:spTree>
    <p:extLst>
      <p:ext uri="{BB962C8B-B14F-4D97-AF65-F5344CB8AC3E}">
        <p14:creationId xmlns:p14="http://schemas.microsoft.com/office/powerpoint/2010/main" val="2914358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3308774-12B9-4160-BFEE-0419C45BB97F}" type="slidenum">
              <a:rPr lang="en-US" altLang="en-US" smtClean="0"/>
              <a:pPr/>
              <a:t>32</a:t>
            </a:fld>
            <a:endParaRPr lang="en-US" altLang="en-US" smtClean="0"/>
          </a:p>
        </p:txBody>
      </p:sp>
    </p:spTree>
    <p:extLst>
      <p:ext uri="{BB962C8B-B14F-4D97-AF65-F5344CB8AC3E}">
        <p14:creationId xmlns:p14="http://schemas.microsoft.com/office/powerpoint/2010/main" val="4144943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8B6ABB4-E9AD-4BDE-998D-95519F791CA3}" type="slidenum">
              <a:rPr lang="en-US" altLang="en-US" smtClean="0"/>
              <a:pPr/>
              <a:t>33</a:t>
            </a:fld>
            <a:endParaRPr lang="en-US" altLang="en-US" smtClean="0"/>
          </a:p>
        </p:txBody>
      </p:sp>
    </p:spTree>
    <p:extLst>
      <p:ext uri="{BB962C8B-B14F-4D97-AF65-F5344CB8AC3E}">
        <p14:creationId xmlns:p14="http://schemas.microsoft.com/office/powerpoint/2010/main" val="3710473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latin typeface="Arial" panose="020B0604020202020204" pitchFamily="34" charset="0"/>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0EB73E3-A689-45D7-8677-232E4914BD75}" type="slidenum">
              <a:rPr lang="en-US" altLang="en-US" smtClean="0"/>
              <a:pPr/>
              <a:t>34</a:t>
            </a:fld>
            <a:endParaRPr lang="en-US" altLang="en-US" smtClean="0"/>
          </a:p>
        </p:txBody>
      </p:sp>
    </p:spTree>
    <p:extLst>
      <p:ext uri="{BB962C8B-B14F-4D97-AF65-F5344CB8AC3E}">
        <p14:creationId xmlns:p14="http://schemas.microsoft.com/office/powerpoint/2010/main" val="716337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1FF4C21-54AD-4C13-B02B-F654E1BF852D}" type="slidenum">
              <a:rPr lang="en-US" altLang="en-US" smtClean="0"/>
              <a:pPr/>
              <a:t>35</a:t>
            </a:fld>
            <a:endParaRPr lang="en-US" altLang="en-US" smtClean="0"/>
          </a:p>
        </p:txBody>
      </p:sp>
    </p:spTree>
    <p:extLst>
      <p:ext uri="{BB962C8B-B14F-4D97-AF65-F5344CB8AC3E}">
        <p14:creationId xmlns:p14="http://schemas.microsoft.com/office/powerpoint/2010/main" val="2440435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smtClean="0">
              <a:latin typeface="Arial" panose="020B0604020202020204" pitchFamily="34" charset="0"/>
            </a:endParaRP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4C933A57-D85C-48EF-99EC-24071106DD59}" type="slidenum">
              <a:rPr lang="en-US" altLang="en-US" smtClean="0"/>
              <a:pPr/>
              <a:t>36</a:t>
            </a:fld>
            <a:endParaRPr lang="en-US" altLang="en-US" smtClean="0"/>
          </a:p>
        </p:txBody>
      </p:sp>
    </p:spTree>
    <p:extLst>
      <p:ext uri="{BB962C8B-B14F-4D97-AF65-F5344CB8AC3E}">
        <p14:creationId xmlns:p14="http://schemas.microsoft.com/office/powerpoint/2010/main" val="467284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smtClean="0">
              <a:latin typeface="Arial" panose="020B0604020202020204" pitchFamily="34" charset="0"/>
            </a:endParaRP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9F8889D8-16B6-4872-9C7A-A93B2F8D58A4}" type="slidenum">
              <a:rPr lang="en-US" altLang="en-US" smtClean="0"/>
              <a:pPr/>
              <a:t>37</a:t>
            </a:fld>
            <a:endParaRPr lang="en-US" altLang="en-US" smtClean="0"/>
          </a:p>
        </p:txBody>
      </p:sp>
    </p:spTree>
    <p:extLst>
      <p:ext uri="{BB962C8B-B14F-4D97-AF65-F5344CB8AC3E}">
        <p14:creationId xmlns:p14="http://schemas.microsoft.com/office/powerpoint/2010/main" val="1203186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smtClean="0">
              <a:latin typeface="Arial" panose="020B0604020202020204" pitchFamily="34" charset="0"/>
            </a:endParaRP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EBD6C07-0F5E-4899-AAE6-9284F89CF903}" type="slidenum">
              <a:rPr lang="en-US" altLang="en-US" smtClean="0"/>
              <a:pPr/>
              <a:t>38</a:t>
            </a:fld>
            <a:endParaRPr lang="en-US" altLang="en-US" smtClean="0"/>
          </a:p>
        </p:txBody>
      </p:sp>
    </p:spTree>
    <p:extLst>
      <p:ext uri="{BB962C8B-B14F-4D97-AF65-F5344CB8AC3E}">
        <p14:creationId xmlns:p14="http://schemas.microsoft.com/office/powerpoint/2010/main" val="3897201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dirty="0" smtClean="0">
              <a:latin typeface="Arial" panose="020B0604020202020204" pitchFamily="34" charset="0"/>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E5CDC43-42F7-41D1-B034-42125000A2BF}" type="slidenum">
              <a:rPr lang="en-US" altLang="en-US" smtClean="0"/>
              <a:pPr/>
              <a:t>39</a:t>
            </a:fld>
            <a:endParaRPr lang="en-US" altLang="en-US" smtClean="0"/>
          </a:p>
        </p:txBody>
      </p:sp>
    </p:spTree>
    <p:extLst>
      <p:ext uri="{BB962C8B-B14F-4D97-AF65-F5344CB8AC3E}">
        <p14:creationId xmlns:p14="http://schemas.microsoft.com/office/powerpoint/2010/main" val="169869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Tx/>
              <a:buNone/>
              <a:defRPr/>
            </a:pPr>
            <a:endParaRPr lang="en-CA" dirty="0">
              <a:latin typeface="+mn-lt"/>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05F8CCF-9965-486B-9F61-D28BCA514C12}" type="slidenum">
              <a:rPr lang="en-CA" altLang="en-US" smtClean="0"/>
              <a:pPr/>
              <a:t>4</a:t>
            </a:fld>
            <a:endParaRPr lang="en-CA" altLang="en-US" smtClean="0"/>
          </a:p>
        </p:txBody>
      </p:sp>
    </p:spTree>
    <p:extLst>
      <p:ext uri="{BB962C8B-B14F-4D97-AF65-F5344CB8AC3E}">
        <p14:creationId xmlns:p14="http://schemas.microsoft.com/office/powerpoint/2010/main" val="1435679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CA" altLang="en-US" sz="800" dirty="0" smtClean="0">
              <a:latin typeface="Arial" panose="020B0604020202020204" pitchFamily="34" charset="0"/>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CD76891A-09D2-427D-B794-2FBDA125E59A}" type="slidenum">
              <a:rPr lang="en-US" altLang="en-US" smtClean="0"/>
              <a:pPr/>
              <a:t>40</a:t>
            </a:fld>
            <a:endParaRPr lang="en-US" altLang="en-US" smtClean="0"/>
          </a:p>
        </p:txBody>
      </p:sp>
    </p:spTree>
    <p:extLst>
      <p:ext uri="{BB962C8B-B14F-4D97-AF65-F5344CB8AC3E}">
        <p14:creationId xmlns:p14="http://schemas.microsoft.com/office/powerpoint/2010/main" val="862796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CA" altLang="en-US" sz="800" dirty="0" smtClean="0">
              <a:latin typeface="Arial" panose="020B0604020202020204" pitchFamily="34" charset="0"/>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6826AE08-7FA5-4409-B0FC-6653A2A8AABB}" type="slidenum">
              <a:rPr lang="en-US" altLang="en-US" smtClean="0"/>
              <a:pPr/>
              <a:t>41</a:t>
            </a:fld>
            <a:endParaRPr lang="en-US" altLang="en-US" smtClean="0"/>
          </a:p>
        </p:txBody>
      </p:sp>
    </p:spTree>
    <p:extLst>
      <p:ext uri="{BB962C8B-B14F-4D97-AF65-F5344CB8AC3E}">
        <p14:creationId xmlns:p14="http://schemas.microsoft.com/office/powerpoint/2010/main" val="1641215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a:ln/>
        </p:spPr>
      </p:sp>
      <p:sp>
        <p:nvSpPr>
          <p:cNvPr id="8909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dirty="0" smtClean="0">
              <a:latin typeface="Arial" panose="020B0604020202020204" pitchFamily="34" charset="0"/>
            </a:endParaRPr>
          </a:p>
        </p:txBody>
      </p:sp>
      <p:sp>
        <p:nvSpPr>
          <p:cNvPr id="8909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314A310-51F1-4190-B34E-C325923E60A3}" type="slidenum">
              <a:rPr lang="en-US" altLang="en-US" smtClean="0"/>
              <a:pPr/>
              <a:t>42</a:t>
            </a:fld>
            <a:endParaRPr lang="en-US" altLang="en-US" smtClean="0"/>
          </a:p>
        </p:txBody>
      </p:sp>
    </p:spTree>
    <p:extLst>
      <p:ext uri="{BB962C8B-B14F-4D97-AF65-F5344CB8AC3E}">
        <p14:creationId xmlns:p14="http://schemas.microsoft.com/office/powerpoint/2010/main" val="1646820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smtClean="0">
              <a:latin typeface="Arial" panose="020B0604020202020204" pitchFamily="34" charset="0"/>
            </a:endParaRP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C7192B04-1373-4390-B950-71C6AAF8D3BA}" type="slidenum">
              <a:rPr lang="en-US" altLang="en-US" smtClean="0"/>
              <a:pPr/>
              <a:t>43</a:t>
            </a:fld>
            <a:endParaRPr lang="en-US" altLang="en-US" smtClean="0"/>
          </a:p>
        </p:txBody>
      </p:sp>
    </p:spTree>
    <p:extLst>
      <p:ext uri="{BB962C8B-B14F-4D97-AF65-F5344CB8AC3E}">
        <p14:creationId xmlns:p14="http://schemas.microsoft.com/office/powerpoint/2010/main" val="871136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ChangeArrowheads="1" noTextEdit="1"/>
          </p:cNvSpPr>
          <p:nvPr>
            <p:ph type="sldImg"/>
          </p:nvPr>
        </p:nvSpPr>
        <p:spPr>
          <a:ln/>
        </p:spPr>
      </p:sp>
      <p:sp>
        <p:nvSpPr>
          <p:cNvPr id="9318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dirty="0" smtClean="0">
              <a:latin typeface="Arial" panose="020B0604020202020204" pitchFamily="34" charset="0"/>
            </a:endParaRPr>
          </a:p>
        </p:txBody>
      </p:sp>
      <p:sp>
        <p:nvSpPr>
          <p:cNvPr id="9318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CAD085D8-AA8F-4F8B-96E2-A9E993539D33}" type="slidenum">
              <a:rPr lang="en-US" altLang="en-US" smtClean="0"/>
              <a:pPr/>
              <a:t>44</a:t>
            </a:fld>
            <a:endParaRPr lang="en-US" altLang="en-US" smtClean="0"/>
          </a:p>
        </p:txBody>
      </p:sp>
    </p:spTree>
    <p:extLst>
      <p:ext uri="{BB962C8B-B14F-4D97-AF65-F5344CB8AC3E}">
        <p14:creationId xmlns:p14="http://schemas.microsoft.com/office/powerpoint/2010/main" val="2303371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ChangeArrowheads="1" noTextEdit="1"/>
          </p:cNvSpPr>
          <p:nvPr>
            <p:ph type="sldImg"/>
          </p:nvPr>
        </p:nvSpPr>
        <p:spPr>
          <a:ln/>
        </p:spPr>
      </p:sp>
      <p:sp>
        <p:nvSpPr>
          <p:cNvPr id="9523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smtClean="0">
              <a:latin typeface="Arial" panose="020B0604020202020204" pitchFamily="34" charset="0"/>
            </a:endParaRPr>
          </a:p>
        </p:txBody>
      </p:sp>
      <p:sp>
        <p:nvSpPr>
          <p:cNvPr id="9523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7AB1EFC7-7848-44B9-BB3D-7F383F9C9D5B}" type="slidenum">
              <a:rPr lang="en-US" altLang="en-US" smtClean="0"/>
              <a:pPr/>
              <a:t>45</a:t>
            </a:fld>
            <a:endParaRPr lang="en-US" altLang="en-US" smtClean="0"/>
          </a:p>
        </p:txBody>
      </p:sp>
    </p:spTree>
    <p:extLst>
      <p:ext uri="{BB962C8B-B14F-4D97-AF65-F5344CB8AC3E}">
        <p14:creationId xmlns:p14="http://schemas.microsoft.com/office/powerpoint/2010/main" val="1446633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682D9095-E7AF-41C2-9E0F-FA1201B0EC6E}" type="slidenum">
              <a:rPr lang="en-US" altLang="en-US" smtClean="0"/>
              <a:pPr/>
              <a:t>46</a:t>
            </a:fld>
            <a:endParaRPr lang="en-US" altLang="en-US" smtClean="0"/>
          </a:p>
        </p:txBody>
      </p:sp>
    </p:spTree>
    <p:extLst>
      <p:ext uri="{BB962C8B-B14F-4D97-AF65-F5344CB8AC3E}">
        <p14:creationId xmlns:p14="http://schemas.microsoft.com/office/powerpoint/2010/main" val="3307449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smtClean="0">
              <a:latin typeface="Arial" panose="020B0604020202020204" pitchFamily="34" charset="0"/>
            </a:endParaRP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6A9EF01-D46A-42D9-BA77-F5FDE44B8464}" type="slidenum">
              <a:rPr lang="en-US" altLang="en-US" smtClean="0"/>
              <a:pPr/>
              <a:t>47</a:t>
            </a:fld>
            <a:endParaRPr lang="en-US" altLang="en-US" smtClean="0"/>
          </a:p>
        </p:txBody>
      </p:sp>
    </p:spTree>
    <p:extLst>
      <p:ext uri="{BB962C8B-B14F-4D97-AF65-F5344CB8AC3E}">
        <p14:creationId xmlns:p14="http://schemas.microsoft.com/office/powerpoint/2010/main" val="133112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FontTx/>
              <a:buNone/>
            </a:pPr>
            <a:endParaRPr lang="en-CA" altLang="en-US" dirty="0" smtClean="0">
              <a:latin typeface="Arial" panose="020B0604020202020204" pitchFamily="34" charset="0"/>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2AD26F3-5906-42EE-B754-9DB783B4CA85}" type="slidenum">
              <a:rPr lang="en-CA" altLang="en-US" smtClean="0"/>
              <a:pPr/>
              <a:t>5</a:t>
            </a:fld>
            <a:endParaRPr lang="en-CA" altLang="en-US" smtClean="0"/>
          </a:p>
        </p:txBody>
      </p:sp>
    </p:spTree>
    <p:extLst>
      <p:ext uri="{BB962C8B-B14F-4D97-AF65-F5344CB8AC3E}">
        <p14:creationId xmlns:p14="http://schemas.microsoft.com/office/powerpoint/2010/main" val="343040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endParaRPr lang="en-CA" altLang="en-US" b="1" smtClean="0">
              <a:latin typeface="Arial" panose="020B0604020202020204" pitchFamily="34" charset="0"/>
            </a:endParaRP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15CF921-C8FC-450A-AAF4-41A10E26F13A}" type="slidenum">
              <a:rPr lang="en-CA" altLang="en-US" smtClean="0"/>
              <a:pPr/>
              <a:t>6</a:t>
            </a:fld>
            <a:endParaRPr lang="en-CA" altLang="en-US" smtClean="0"/>
          </a:p>
        </p:txBody>
      </p:sp>
    </p:spTree>
    <p:extLst>
      <p:ext uri="{BB962C8B-B14F-4D97-AF65-F5344CB8AC3E}">
        <p14:creationId xmlns:p14="http://schemas.microsoft.com/office/powerpoint/2010/main" val="384956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CB935185-3942-48D3-8526-2C494C6F69B1}" type="slidenum">
              <a:rPr lang="en-US" altLang="en-US" smtClean="0"/>
              <a:pPr/>
              <a:t>7</a:t>
            </a:fld>
            <a:endParaRPr lang="en-US" altLang="en-US" smtClean="0"/>
          </a:p>
        </p:txBody>
      </p:sp>
    </p:spTree>
    <p:extLst>
      <p:ext uri="{BB962C8B-B14F-4D97-AF65-F5344CB8AC3E}">
        <p14:creationId xmlns:p14="http://schemas.microsoft.com/office/powerpoint/2010/main" val="40837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30275">
              <a:buFontTx/>
              <a:buNone/>
              <a:defRPr/>
            </a:pPr>
            <a:endParaRPr lang="en-CA" altLang="en-US" dirty="0" smtClean="0">
              <a:latin typeface="Arial" panose="020B0604020202020204" pitchFamily="34"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1B7C09C4-006A-4778-B42A-CCFB5C6914ED}" type="slidenum">
              <a:rPr lang="en-CA" altLang="en-US" smtClean="0"/>
              <a:pPr/>
              <a:t>8</a:t>
            </a:fld>
            <a:endParaRPr lang="en-CA" altLang="en-US" smtClean="0"/>
          </a:p>
        </p:txBody>
      </p:sp>
    </p:spTree>
    <p:extLst>
      <p:ext uri="{BB962C8B-B14F-4D97-AF65-F5344CB8AC3E}">
        <p14:creationId xmlns:p14="http://schemas.microsoft.com/office/powerpoint/2010/main" val="11437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pPr defTabSz="930275">
              <a:defRPr/>
            </a:pPr>
            <a:endParaRPr lang="en-CA" altLang="en-US" dirty="0">
              <a:latin typeface="Arial" panose="020B0604020202020204" pitchFamily="34" charset="0"/>
            </a:endParaRP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608B3E93-57AE-4D12-817F-ED188C614329}" type="slidenum">
              <a:rPr lang="en-CA" altLang="en-US" smtClean="0"/>
              <a:pPr/>
              <a:t>9</a:t>
            </a:fld>
            <a:endParaRPr lang="en-CA" altLang="en-US" smtClean="0"/>
          </a:p>
        </p:txBody>
      </p:sp>
    </p:spTree>
    <p:extLst>
      <p:ext uri="{BB962C8B-B14F-4D97-AF65-F5344CB8AC3E}">
        <p14:creationId xmlns:p14="http://schemas.microsoft.com/office/powerpoint/2010/main" val="98723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BE8762-726B-4815-A91F-CF1C26A49637}" type="slidenum">
              <a:rPr lang="en-CA" altLang="en-US"/>
              <a:pPr>
                <a:defRPr/>
              </a:pPr>
              <a:t>‹#›</a:t>
            </a:fld>
            <a:endParaRPr lang="en-CA" altLang="en-US"/>
          </a:p>
        </p:txBody>
      </p:sp>
    </p:spTree>
    <p:extLst>
      <p:ext uri="{BB962C8B-B14F-4D97-AF65-F5344CB8AC3E}">
        <p14:creationId xmlns:p14="http://schemas.microsoft.com/office/powerpoint/2010/main" val="13595961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D91EA1-D254-4D0F-A00E-DC5F8D9B67B1}" type="slidenum">
              <a:rPr lang="en-CA" altLang="en-US"/>
              <a:pPr>
                <a:defRPr/>
              </a:pPr>
              <a:t>‹#›</a:t>
            </a:fld>
            <a:endParaRPr lang="en-CA" altLang="en-US"/>
          </a:p>
        </p:txBody>
      </p:sp>
    </p:spTree>
    <p:extLst>
      <p:ext uri="{BB962C8B-B14F-4D97-AF65-F5344CB8AC3E}">
        <p14:creationId xmlns:p14="http://schemas.microsoft.com/office/powerpoint/2010/main" val="131076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ADB0B8-D717-4371-9A00-9BB2653BC0B9}" type="slidenum">
              <a:rPr lang="en-CA" altLang="en-US"/>
              <a:pPr>
                <a:defRPr/>
              </a:pPr>
              <a:t>‹#›</a:t>
            </a:fld>
            <a:endParaRPr lang="en-CA" altLang="en-US"/>
          </a:p>
        </p:txBody>
      </p:sp>
    </p:spTree>
    <p:extLst>
      <p:ext uri="{BB962C8B-B14F-4D97-AF65-F5344CB8AC3E}">
        <p14:creationId xmlns:p14="http://schemas.microsoft.com/office/powerpoint/2010/main" val="338642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SmartArt Placeholder 2"/>
          <p:cNvSpPr>
            <a:spLocks noGrp="1"/>
          </p:cNvSpPr>
          <p:nvPr>
            <p:ph type="dgm" idx="1"/>
          </p:nvPr>
        </p:nvSpPr>
        <p:spPr>
          <a:xfrm>
            <a:off x="457200" y="1600200"/>
            <a:ext cx="8229600" cy="4525963"/>
          </a:xfrm>
        </p:spPr>
        <p:txBody>
          <a:bodyPr/>
          <a:lstStyle/>
          <a:p>
            <a:pPr lvl="0"/>
            <a:endParaRPr lang="en-CA" noProof="0"/>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DD83C-1737-4775-8730-47D9AC6975CD}" type="slidenum">
              <a:rPr lang="en-CA" altLang="en-US"/>
              <a:pPr>
                <a:defRPr/>
              </a:pPr>
              <a:t>‹#›</a:t>
            </a:fld>
            <a:endParaRPr lang="en-CA" altLang="en-US"/>
          </a:p>
        </p:txBody>
      </p:sp>
    </p:spTree>
    <p:extLst>
      <p:ext uri="{BB962C8B-B14F-4D97-AF65-F5344CB8AC3E}">
        <p14:creationId xmlns:p14="http://schemas.microsoft.com/office/powerpoint/2010/main" val="202021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ECF5FE-E1EA-4490-8EAB-785B2D6D2BB8}" type="slidenum">
              <a:rPr lang="en-CA" altLang="en-US"/>
              <a:pPr>
                <a:defRPr/>
              </a:pPr>
              <a:t>‹#›</a:t>
            </a:fld>
            <a:endParaRPr lang="en-CA" altLang="en-US"/>
          </a:p>
        </p:txBody>
      </p:sp>
    </p:spTree>
    <p:extLst>
      <p:ext uri="{BB962C8B-B14F-4D97-AF65-F5344CB8AC3E}">
        <p14:creationId xmlns:p14="http://schemas.microsoft.com/office/powerpoint/2010/main" val="243373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B2CC43-27BE-4058-99CC-B127B0F686B3}" type="slidenum">
              <a:rPr lang="en-CA" altLang="en-US"/>
              <a:pPr>
                <a:defRPr/>
              </a:pPr>
              <a:t>‹#›</a:t>
            </a:fld>
            <a:endParaRPr lang="en-CA" altLang="en-US"/>
          </a:p>
        </p:txBody>
      </p:sp>
    </p:spTree>
    <p:extLst>
      <p:ext uri="{BB962C8B-B14F-4D97-AF65-F5344CB8AC3E}">
        <p14:creationId xmlns:p14="http://schemas.microsoft.com/office/powerpoint/2010/main" val="203613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E2A4A0-1EB9-48DD-A071-D41562C312F2}" type="slidenum">
              <a:rPr lang="en-CA" altLang="en-US"/>
              <a:pPr>
                <a:defRPr/>
              </a:pPr>
              <a:t>‹#›</a:t>
            </a:fld>
            <a:endParaRPr lang="en-CA" altLang="en-US"/>
          </a:p>
        </p:txBody>
      </p:sp>
    </p:spTree>
    <p:extLst>
      <p:ext uri="{BB962C8B-B14F-4D97-AF65-F5344CB8AC3E}">
        <p14:creationId xmlns:p14="http://schemas.microsoft.com/office/powerpoint/2010/main" val="116879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p:cNvSpPr>
            <a:spLocks noGrp="1" noChangeArrowheads="1"/>
          </p:cNvSpPr>
          <p:nvPr>
            <p:ph type="sldNum" sz="quarter" idx="12"/>
          </p:nvPr>
        </p:nvSpPr>
        <p:spPr>
          <a:ln/>
        </p:spPr>
        <p:txBody>
          <a:bodyPr/>
          <a:lstStyle>
            <a:lvl1pPr>
              <a:defRPr/>
            </a:lvl1pPr>
          </a:lstStyle>
          <a:p>
            <a:pPr>
              <a:defRPr/>
            </a:pPr>
            <a:fld id="{B159893B-FB21-4B51-93D0-0CDCB0C8C68D}" type="slidenum">
              <a:rPr lang="en-CA" altLang="en-US"/>
              <a:pPr>
                <a:defRPr/>
              </a:pPr>
              <a:t>‹#›</a:t>
            </a:fld>
            <a:endParaRPr lang="en-CA" altLang="en-US"/>
          </a:p>
        </p:txBody>
      </p:sp>
    </p:spTree>
    <p:extLst>
      <p:ext uri="{BB962C8B-B14F-4D97-AF65-F5344CB8AC3E}">
        <p14:creationId xmlns:p14="http://schemas.microsoft.com/office/powerpoint/2010/main" val="383286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p:cNvSpPr>
            <a:spLocks noGrp="1" noChangeArrowheads="1"/>
          </p:cNvSpPr>
          <p:nvPr>
            <p:ph type="sldNum" sz="quarter" idx="12"/>
          </p:nvPr>
        </p:nvSpPr>
        <p:spPr>
          <a:ln/>
        </p:spPr>
        <p:txBody>
          <a:bodyPr/>
          <a:lstStyle>
            <a:lvl1pPr>
              <a:defRPr/>
            </a:lvl1pPr>
          </a:lstStyle>
          <a:p>
            <a:pPr>
              <a:defRPr/>
            </a:pPr>
            <a:fld id="{347DF09D-EA3A-4A24-8071-0E1E92B2C56D}" type="slidenum">
              <a:rPr lang="en-CA" altLang="en-US"/>
              <a:pPr>
                <a:defRPr/>
              </a:pPr>
              <a:t>‹#›</a:t>
            </a:fld>
            <a:endParaRPr lang="en-CA" altLang="en-US"/>
          </a:p>
        </p:txBody>
      </p:sp>
    </p:spTree>
    <p:extLst>
      <p:ext uri="{BB962C8B-B14F-4D97-AF65-F5344CB8AC3E}">
        <p14:creationId xmlns:p14="http://schemas.microsoft.com/office/powerpoint/2010/main" val="214809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p:cNvSpPr>
            <a:spLocks noGrp="1" noChangeArrowheads="1"/>
          </p:cNvSpPr>
          <p:nvPr>
            <p:ph type="sldNum" sz="quarter" idx="12"/>
          </p:nvPr>
        </p:nvSpPr>
        <p:spPr>
          <a:ln/>
        </p:spPr>
        <p:txBody>
          <a:bodyPr/>
          <a:lstStyle>
            <a:lvl1pPr>
              <a:defRPr/>
            </a:lvl1pPr>
          </a:lstStyle>
          <a:p>
            <a:pPr>
              <a:defRPr/>
            </a:pPr>
            <a:fld id="{F821B996-4B68-4CAF-82F1-594BA15A7530}" type="slidenum">
              <a:rPr lang="en-CA" altLang="en-US"/>
              <a:pPr>
                <a:defRPr/>
              </a:pPr>
              <a:t>‹#›</a:t>
            </a:fld>
            <a:endParaRPr lang="en-CA" altLang="en-US"/>
          </a:p>
        </p:txBody>
      </p:sp>
    </p:spTree>
    <p:extLst>
      <p:ext uri="{BB962C8B-B14F-4D97-AF65-F5344CB8AC3E}">
        <p14:creationId xmlns:p14="http://schemas.microsoft.com/office/powerpoint/2010/main" val="240233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97C2451F-59C2-46B1-973F-C26B149F4C34}" type="slidenum">
              <a:rPr lang="en-CA" altLang="en-US"/>
              <a:pPr>
                <a:defRPr/>
              </a:pPr>
              <a:t>‹#›</a:t>
            </a:fld>
            <a:endParaRPr lang="en-CA" altLang="en-US"/>
          </a:p>
        </p:txBody>
      </p:sp>
    </p:spTree>
    <p:extLst>
      <p:ext uri="{BB962C8B-B14F-4D97-AF65-F5344CB8AC3E}">
        <p14:creationId xmlns:p14="http://schemas.microsoft.com/office/powerpoint/2010/main" val="14560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18D389-FAD4-4ABF-A4F0-55BD98E20319}" type="slidenum">
              <a:rPr lang="en-CA" altLang="en-US"/>
              <a:pPr>
                <a:defRPr/>
              </a:pPr>
              <a:t>‹#›</a:t>
            </a:fld>
            <a:endParaRPr lang="en-CA" altLang="en-US"/>
          </a:p>
        </p:txBody>
      </p:sp>
    </p:spTree>
    <p:extLst>
      <p:ext uri="{BB962C8B-B14F-4D97-AF65-F5344CB8AC3E}">
        <p14:creationId xmlns:p14="http://schemas.microsoft.com/office/powerpoint/2010/main" val="63047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6516688"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CA"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CA" altLang="en-US"/>
          </a:p>
        </p:txBody>
      </p:sp>
      <p:sp>
        <p:nvSpPr>
          <p:cNvPr id="1030" name="Rectangle 6"/>
          <p:cNvSpPr>
            <a:spLocks noGrp="1" noChangeArrowheads="1"/>
          </p:cNvSpPr>
          <p:nvPr>
            <p:ph type="sldNum" sz="quarter" idx="4"/>
          </p:nvPr>
        </p:nvSpPr>
        <p:spPr bwMode="auto">
          <a:xfrm>
            <a:off x="566738" y="6192838"/>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0686EBEF-9FFA-4343-93F1-E1C41157C66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3.tiff"/><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8" Type="http://schemas.openxmlformats.org/officeDocument/2006/relationships/hyperlink" Target="http://www.archdisabilitylaw.ca/" TargetMode="External"/><Relationship Id="rId3" Type="http://schemas.openxmlformats.org/officeDocument/2006/relationships/image" Target="../media/image14.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archdisabilitylaw.ca/" TargetMode="External"/><Relationship Id="rId11" Type="http://schemas.openxmlformats.org/officeDocument/2006/relationships/hyperlink" Target="https://www.facebook.com/ARCHDisabilityLawCentre" TargetMode="External"/><Relationship Id="rId5" Type="http://schemas.openxmlformats.org/officeDocument/2006/relationships/hyperlink" Target="http://www.disabilityalliancebc.org/" TargetMode="External"/><Relationship Id="rId10" Type="http://schemas.openxmlformats.org/officeDocument/2006/relationships/image" Target="../media/image16.png"/><Relationship Id="rId4" Type="http://schemas.openxmlformats.org/officeDocument/2006/relationships/hyperlink" Target="mailto:LawClinic@disabilityalliancebc.org" TargetMode="External"/><Relationship Id="rId9" Type="http://schemas.openxmlformats.org/officeDocument/2006/relationships/hyperlink" Target="https://twitter.com/archdisabilit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p:cNvSpPr/>
          <p:nvPr/>
        </p:nvSpPr>
        <p:spPr>
          <a:xfrm>
            <a:off x="251520" y="-1456129"/>
            <a:ext cx="5162759" cy="1200329"/>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Inclusive </a:t>
            </a:r>
            <a:r>
              <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Education: </a:t>
            </a:r>
          </a:p>
          <a:p>
            <a:r>
              <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Individualized Education </a:t>
            </a:r>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Programs. </a:t>
            </a:r>
          </a:p>
          <a:p>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Preparing yourself and your child for the 2020-2021 school </a:t>
            </a:r>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year</a:t>
            </a:r>
          </a:p>
          <a:p>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ARCH Disability Law Centre and Disability Alliance BC</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9" name="Group 18" descr="ARCH Disability logo with line separator" title="logo"/>
          <p:cNvGrpSpPr/>
          <p:nvPr/>
        </p:nvGrpSpPr>
        <p:grpSpPr>
          <a:xfrm>
            <a:off x="688975" y="1052513"/>
            <a:ext cx="7904163" cy="1927225"/>
            <a:chOff x="688975" y="1052513"/>
            <a:chExt cx="7904163" cy="1927225"/>
          </a:xfrm>
        </p:grpSpPr>
        <p:pic>
          <p:nvPicPr>
            <p:cNvPr id="13" name="Picture 2" descr="line separator - part of logo"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420938"/>
              <a:ext cx="7904163"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ARCH Disability Law Centre logo" titl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052513"/>
              <a:ext cx="191452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6" descr="Disability Alliance BC logo" title="logo"/>
          <p:cNvPicPr>
            <a:picLocks noChangeAspect="1"/>
          </p:cNvPicPr>
          <p:nvPr/>
        </p:nvPicPr>
        <p:blipFill>
          <a:blip r:embed="rId5" cstate="print">
            <a:extLst>
              <a:ext uri="{28A0092B-C50C-407E-A947-70E740481C1C}">
                <a14:useLocalDpi xmlns:a14="http://schemas.microsoft.com/office/drawing/2010/main" val="0"/>
              </a:ext>
            </a:extLst>
          </a:blip>
          <a:srcRect t="19185" b="17641"/>
          <a:stretch>
            <a:fillRect/>
          </a:stretch>
        </p:blipFill>
        <p:spPr bwMode="auto">
          <a:xfrm>
            <a:off x="5889625" y="1412875"/>
            <a:ext cx="19224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487363" y="3028950"/>
            <a:ext cx="8224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Inclusive </a:t>
            </a:r>
            <a:r>
              <a:rPr lang="en-CA"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Education: </a:t>
            </a:r>
          </a:p>
          <a:p>
            <a:pPr algn="ctr">
              <a:spcBef>
                <a:spcPct val="0"/>
              </a:spcBef>
              <a:buFontTx/>
              <a:buNone/>
            </a:pPr>
            <a:r>
              <a:rPr lang="en-CA"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Individualized Education Programs</a:t>
            </a:r>
          </a:p>
        </p:txBody>
      </p:sp>
      <p:sp>
        <p:nvSpPr>
          <p:cNvPr id="12" name="Rectangle 8"/>
          <p:cNvSpPr>
            <a:spLocks noChangeArrowheads="1"/>
          </p:cNvSpPr>
          <p:nvPr/>
        </p:nvSpPr>
        <p:spPr bwMode="auto">
          <a:xfrm>
            <a:off x="468313" y="4133850"/>
            <a:ext cx="8023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rPr>
              <a:t>Preparing yourself and your child for the 2020-2021 school year</a:t>
            </a:r>
          </a:p>
        </p:txBody>
      </p:sp>
      <p:sp>
        <p:nvSpPr>
          <p:cNvPr id="7" name="Subtitle 2" descr="Name of Presenter (to be edited)&#10;ARCH Disability Law Centre" title="Presentation"/>
          <p:cNvSpPr txBox="1">
            <a:spLocks/>
          </p:cNvSpPr>
          <p:nvPr/>
        </p:nvSpPr>
        <p:spPr bwMode="auto">
          <a:xfrm>
            <a:off x="5795963" y="5229200"/>
            <a:ext cx="33480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ct val="0"/>
              </a:spcBef>
              <a:defRPr/>
            </a:pPr>
            <a:r>
              <a:rPr lang="en-CA" altLang="en-US" sz="1800" kern="0" smtClean="0">
                <a:solidFill>
                  <a:srgbClr val="002060"/>
                </a:solidFill>
                <a:latin typeface="Verdana" panose="020B0604030504040204" pitchFamily="34" charset="0"/>
                <a:ea typeface="Verdana" panose="020B0604030504040204" pitchFamily="34" charset="0"/>
                <a:cs typeface="Verdana" panose="020B0604030504040204" pitchFamily="34" charset="0"/>
              </a:rPr>
              <a:t>Hina Ghaus 	</a:t>
            </a:r>
          </a:p>
          <a:p>
            <a:pPr algn="l">
              <a:spcBef>
                <a:spcPct val="0"/>
              </a:spcBef>
              <a:defRPr/>
            </a:pPr>
            <a:r>
              <a:rPr lang="en-CA" altLang="en-US" sz="1800" kern="0" smtClean="0">
                <a:solidFill>
                  <a:srgbClr val="002060"/>
                </a:solidFill>
                <a:latin typeface="Verdana" panose="020B0604030504040204" pitchFamily="34" charset="0"/>
                <a:ea typeface="Verdana" panose="020B0604030504040204" pitchFamily="34" charset="0"/>
                <a:cs typeface="Verdana" panose="020B0604030504040204" pitchFamily="34" charset="0"/>
              </a:rPr>
              <a:t>ARCH Disability Law Centre</a:t>
            </a:r>
          </a:p>
          <a:p>
            <a:pPr algn="l">
              <a:spcBef>
                <a:spcPct val="0"/>
              </a:spcBef>
              <a:defRPr/>
            </a:pPr>
            <a:endParaRPr lang="en-CA" altLang="en-US" sz="1100" kern="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l">
              <a:spcBef>
                <a:spcPct val="0"/>
              </a:spcBef>
              <a:defRPr/>
            </a:pPr>
            <a:r>
              <a:rPr lang="en-CA" altLang="en-US" sz="1800" kern="0" smtClean="0">
                <a:solidFill>
                  <a:srgbClr val="002060"/>
                </a:solidFill>
                <a:latin typeface="Verdana" panose="020B0604030504040204" pitchFamily="34" charset="0"/>
                <a:ea typeface="Verdana" panose="020B0604030504040204" pitchFamily="34" charset="0"/>
                <a:cs typeface="Verdana" panose="020B0604030504040204" pitchFamily="34" charset="0"/>
              </a:rPr>
              <a:t>Andrew Robb </a:t>
            </a:r>
          </a:p>
          <a:p>
            <a:pPr algn="l">
              <a:spcBef>
                <a:spcPct val="0"/>
              </a:spcBef>
              <a:defRPr/>
            </a:pPr>
            <a:r>
              <a:rPr lang="en-CA" altLang="en-US" sz="1800" kern="0" smtClean="0">
                <a:solidFill>
                  <a:srgbClr val="002060"/>
                </a:solidFill>
                <a:latin typeface="Verdana" panose="020B0604030504040204" pitchFamily="34" charset="0"/>
                <a:ea typeface="Verdana" panose="020B0604030504040204" pitchFamily="34" charset="0"/>
                <a:cs typeface="Verdana" panose="020B0604030504040204" pitchFamily="34" charset="0"/>
              </a:rPr>
              <a:t>Disability Alliance B.C.</a:t>
            </a:r>
          </a:p>
          <a:p>
            <a:pPr algn="l">
              <a:spcBef>
                <a:spcPct val="0"/>
              </a:spcBef>
              <a:defRPr/>
            </a:pPr>
            <a:endParaRPr lang="en-CA" altLang="en-US" sz="18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
          <p:cNvSpPr>
            <a:spLocks noChangeArrowheads="1"/>
          </p:cNvSpPr>
          <p:nvPr/>
        </p:nvSpPr>
        <p:spPr bwMode="auto">
          <a:xfrm>
            <a:off x="28625" y="6215037"/>
            <a:ext cx="2587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dirty="0">
                <a:solidFill>
                  <a:srgbClr val="002060"/>
                </a:solidFill>
                <a:latin typeface="Verdana" panose="020B0604030504040204" pitchFamily="34" charset="0"/>
                <a:ea typeface="Verdana" panose="020B0604030504040204" pitchFamily="34" charset="0"/>
                <a:cs typeface="Verdana" panose="020B0604030504040204" pitchFamily="34" charset="0"/>
              </a:rPr>
              <a:t>September 15, 2020</a:t>
            </a:r>
            <a:endParaRPr lang="en-CA" altLang="en-US" sz="2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5933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p:nvPr/>
        </p:nvSpPr>
        <p:spPr>
          <a:xfrm>
            <a:off x="351668" y="-963488"/>
            <a:ext cx="2638864"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 Human Rights and Education</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2531" name="Rectangle 3"/>
          <p:cNvSpPr>
            <a:spLocks noChangeArrowheads="1"/>
          </p:cNvSpPr>
          <p:nvPr/>
        </p:nvSpPr>
        <p:spPr bwMode="auto">
          <a:xfrm>
            <a:off x="487363" y="2708275"/>
            <a:ext cx="82248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3600" b="1" dirty="0">
                <a:solidFill>
                  <a:srgbClr val="002060"/>
                </a:solidFill>
                <a:latin typeface="Verdana" panose="020B0604030504040204" pitchFamily="34" charset="0"/>
                <a:ea typeface="Verdana" panose="020B0604030504040204" pitchFamily="34" charset="0"/>
                <a:cs typeface="Verdana" panose="020B0604030504040204" pitchFamily="34" charset="0"/>
              </a:rPr>
              <a:t>3. Human Rights and Education</a:t>
            </a:r>
          </a:p>
        </p:txBody>
      </p:sp>
      <p:pic>
        <p:nvPicPr>
          <p:cNvPr id="22530" name="Picture 2" descr="line separator - part of logo"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05263"/>
            <a:ext cx="7904162"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10</a:t>
            </a:fld>
            <a:endParaRPr lang="en-CA"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p:nvPr/>
        </p:nvSpPr>
        <p:spPr>
          <a:xfrm>
            <a:off x="309295" y="-938500"/>
            <a:ext cx="2430474"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Human Rights and Education</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descr="ARCH Disability Law Centre with line separator" title="logo"/>
          <p:cNvGrpSpPr/>
          <p:nvPr/>
        </p:nvGrpSpPr>
        <p:grpSpPr>
          <a:xfrm>
            <a:off x="71438" y="44450"/>
            <a:ext cx="9001125" cy="1571625"/>
            <a:chOff x="71438" y="44450"/>
            <a:chExt cx="9001125" cy="1571625"/>
          </a:xfrm>
        </p:grpSpPr>
        <p:cxnSp>
          <p:nvCxnSpPr>
            <p:cNvPr id="4" name="Straight Connector 3" descr="line separator - part of logo"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6" name="Picture 5" title="ARCH logo"/>
            <p:cNvPicPr>
              <a:picLocks noChangeAspect="1"/>
            </p:cNvPicPr>
            <p:nvPr/>
          </p:nvPicPr>
          <p:blipFill>
            <a:blip r:embed="rId3"/>
            <a:stretch>
              <a:fillRect/>
            </a:stretch>
          </p:blipFill>
          <p:spPr>
            <a:xfrm>
              <a:off x="250825" y="44450"/>
              <a:ext cx="1562100" cy="1571625"/>
            </a:xfrm>
            <a:prstGeom prst="rect">
              <a:avLst/>
            </a:prstGeom>
          </p:spPr>
        </p:pic>
      </p:grpSp>
      <p:pic>
        <p:nvPicPr>
          <p:cNvPr id="24581" name="Picture 7"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78700" y="495300"/>
            <a:ext cx="16351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5"/>
          <p:cNvSpPr txBox="1">
            <a:spLocks noChangeArrowheads="1"/>
          </p:cNvSpPr>
          <p:nvPr/>
        </p:nvSpPr>
        <p:spPr bwMode="auto">
          <a:xfrm>
            <a:off x="1908175" y="766763"/>
            <a:ext cx="687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Human Rights and Education</a:t>
            </a:r>
          </a:p>
        </p:txBody>
      </p:sp>
      <p:sp>
        <p:nvSpPr>
          <p:cNvPr id="24580" name="TextBox 8"/>
          <p:cNvSpPr txBox="1">
            <a:spLocks noChangeArrowheads="1"/>
          </p:cNvSpPr>
          <p:nvPr/>
        </p:nvSpPr>
        <p:spPr bwMode="auto">
          <a:xfrm>
            <a:off x="395288" y="1590675"/>
            <a:ext cx="820896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spcAft>
                <a:spcPts val="1200"/>
              </a:spcAft>
              <a:defRPr/>
            </a:pPr>
            <a:r>
              <a:rPr lang="en-CA" altLang="en-US" sz="2800" dirty="0" smtClean="0">
                <a:latin typeface="Verdana" panose="020B0604030504040204" pitchFamily="34" charset="0"/>
                <a:ea typeface="Verdana" panose="020B0604030504040204" pitchFamily="34" charset="0"/>
                <a:cs typeface="Verdana" panose="020B0604030504040204" pitchFamily="34" charset="0"/>
              </a:rPr>
              <a:t>The right to education of a child with a disability is protected by multiple pieces of international legislation </a:t>
            </a:r>
            <a:endParaRPr lang="en-CA" altLang="en-US" sz="2800" dirty="0" smtClean="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1200"/>
              </a:spcAft>
              <a:defRPr/>
            </a:pPr>
            <a:r>
              <a:rPr lang="en-CA" altLang="en-US" sz="2800" dirty="0" smtClean="0">
                <a:latin typeface="Verdana" panose="020B0604030504040204" pitchFamily="34" charset="0"/>
                <a:ea typeface="Verdana" panose="020B0604030504040204" pitchFamily="34" charset="0"/>
                <a:cs typeface="Verdana" panose="020B0604030504040204" pitchFamily="34" charset="0"/>
              </a:rPr>
              <a:t>However, Canada has no federal legislation protecting a child with a disability’s right to inclusive education because education comes under provincial and territorial jurisdiction</a:t>
            </a:r>
            <a:endParaRPr lang="en-CA" altLang="en-US" sz="2800" dirty="0" smtClean="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1200"/>
              </a:spcAft>
              <a:defRPr/>
            </a:pPr>
            <a:r>
              <a:rPr lang="en-CA" altLang="en-US" sz="2800" dirty="0" smtClean="0">
                <a:latin typeface="Verdana" panose="020B0604030504040204" pitchFamily="34" charset="0"/>
                <a:ea typeface="Verdana" panose="020B0604030504040204" pitchFamily="34" charset="0"/>
                <a:cs typeface="Verdana" panose="020B0604030504040204" pitchFamily="34" charset="0"/>
              </a:rPr>
              <a:t>Policies on inclusive education vary widely</a:t>
            </a:r>
          </a:p>
        </p:txBody>
      </p:sp>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11</a:t>
            </a:fld>
            <a:endParaRPr lang="en-CA"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566738" y="-988199"/>
            <a:ext cx="168212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Inclusive Education</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descr="ARCH Disability Law Centre with line separator" title="logo"/>
          <p:cNvGrpSpPr/>
          <p:nvPr/>
        </p:nvGrpSpPr>
        <p:grpSpPr>
          <a:xfrm>
            <a:off x="71438" y="44450"/>
            <a:ext cx="9001125" cy="1571625"/>
            <a:chOff x="71438" y="44450"/>
            <a:chExt cx="9001125" cy="1571625"/>
          </a:xfrm>
        </p:grpSpPr>
        <p:cxnSp>
          <p:nvCxnSpPr>
            <p:cNvPr id="4" name="Straight Connector 3" descr="line separator - part of logo"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7" name="Picture 6" title="ARCH logo"/>
            <p:cNvPicPr>
              <a:picLocks noChangeAspect="1"/>
            </p:cNvPicPr>
            <p:nvPr/>
          </p:nvPicPr>
          <p:blipFill>
            <a:blip r:embed="rId3"/>
            <a:stretch>
              <a:fillRect/>
            </a:stretch>
          </p:blipFill>
          <p:spPr>
            <a:xfrm>
              <a:off x="250825" y="44450"/>
              <a:ext cx="1562100" cy="1571625"/>
            </a:xfrm>
            <a:prstGeom prst="rect">
              <a:avLst/>
            </a:prstGeom>
          </p:spPr>
        </p:pic>
      </p:grpSp>
      <p:pic>
        <p:nvPicPr>
          <p:cNvPr id="26630" name="Picture 7"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80288" y="476250"/>
            <a:ext cx="1633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p:cNvSpPr txBox="1">
            <a:spLocks noChangeArrowheads="1"/>
          </p:cNvSpPr>
          <p:nvPr/>
        </p:nvSpPr>
        <p:spPr bwMode="auto">
          <a:xfrm>
            <a:off x="1835150" y="765175"/>
            <a:ext cx="568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Inclusive Education</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26628" name="TextBox 8"/>
          <p:cNvSpPr txBox="1">
            <a:spLocks noChangeArrowheads="1"/>
          </p:cNvSpPr>
          <p:nvPr/>
        </p:nvSpPr>
        <p:spPr bwMode="auto">
          <a:xfrm>
            <a:off x="139700" y="1557338"/>
            <a:ext cx="868045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spcAft>
                <a:spcPts val="1000"/>
              </a:spcAft>
            </a:pPr>
            <a:r>
              <a:rPr lang="en-CA" altLang="en-US" sz="2800" dirty="0">
                <a:latin typeface="Verdana" panose="020B0604030504040204" pitchFamily="34" charset="0"/>
                <a:ea typeface="Verdana" panose="020B0604030504040204" pitchFamily="34" charset="0"/>
                <a:cs typeface="Verdana" panose="020B0604030504040204" pitchFamily="34" charset="0"/>
              </a:rPr>
              <a:t>No single definition of “inclusive education”</a:t>
            </a:r>
          </a:p>
          <a:p>
            <a:pPr lvl="1">
              <a:spcBef>
                <a:spcPct val="0"/>
              </a:spcBef>
            </a:pPr>
            <a:r>
              <a:rPr lang="en-CA" altLang="en-US" sz="1900" dirty="0">
                <a:latin typeface="Verdana" panose="020B0604030504040204" pitchFamily="34" charset="0"/>
                <a:ea typeface="Verdana" panose="020B0604030504040204" pitchFamily="34" charset="0"/>
                <a:cs typeface="Verdana" panose="020B0604030504040204" pitchFamily="34" charset="0"/>
              </a:rPr>
              <a:t>E.g.: “Education that is based on the principles of acceptance and inclusion of all students. Students see themselves reflected in their curriculum, their physical surroundings and the broader environment, in which diversity is honoured and all individuals are respected.” 	      </a:t>
            </a:r>
            <a:r>
              <a:rPr lang="en-CA" altLang="en-US" sz="1800" dirty="0">
                <a:latin typeface="Verdana" panose="020B0604030504040204" pitchFamily="34" charset="0"/>
                <a:ea typeface="Verdana" panose="020B0604030504040204" pitchFamily="34" charset="0"/>
                <a:cs typeface="Verdana" panose="020B0604030504040204" pitchFamily="34" charset="0"/>
              </a:rPr>
              <a:t>-</a:t>
            </a:r>
            <a:r>
              <a:rPr lang="en-CA" altLang="en-US" sz="1400" dirty="0">
                <a:latin typeface="Verdana" panose="020B0604030504040204" pitchFamily="34" charset="0"/>
                <a:ea typeface="Verdana" panose="020B0604030504040204" pitchFamily="34" charset="0"/>
                <a:cs typeface="Verdana" panose="020B0604030504040204" pitchFamily="34" charset="0"/>
              </a:rPr>
              <a:t> </a:t>
            </a:r>
            <a:r>
              <a:rPr lang="en-CA" altLang="en-US" sz="1400" i="1" dirty="0">
                <a:latin typeface="Verdana" panose="020B0604030504040204" pitchFamily="34" charset="0"/>
                <a:ea typeface="Verdana" panose="020B0604030504040204" pitchFamily="34" charset="0"/>
                <a:cs typeface="Verdana" panose="020B0604030504040204" pitchFamily="34" charset="0"/>
              </a:rPr>
              <a:t>Ontario’s Equity and Inclusive Education Strategy, 2009</a:t>
            </a:r>
            <a:endParaRPr lang="en-CA" altLang="en-US" sz="2400" i="1" dirty="0">
              <a:latin typeface="Verdana" panose="020B0604030504040204" pitchFamily="34" charset="0"/>
              <a:ea typeface="Verdana" panose="020B0604030504040204" pitchFamily="34" charset="0"/>
              <a:cs typeface="Verdana" panose="020B0604030504040204" pitchFamily="34" charset="0"/>
            </a:endParaRPr>
          </a:p>
        </p:txBody>
      </p:sp>
      <p:pic>
        <p:nvPicPr>
          <p:cNvPr id="26631" name="Picture 1" descr="Image of 5 circles depicting the degrees of exclusion, segregation, integration, inclusion and teaching to diversity. " title="image"/>
          <p:cNvPicPr>
            <a:picLocks noChangeAspect="1"/>
          </p:cNvPicPr>
          <p:nvPr/>
        </p:nvPicPr>
        <p:blipFill>
          <a:blip r:embed="rId5">
            <a:extLst>
              <a:ext uri="{28A0092B-C50C-407E-A947-70E740481C1C}">
                <a14:useLocalDpi xmlns:a14="http://schemas.microsoft.com/office/drawing/2010/main" val="0"/>
              </a:ext>
            </a:extLst>
          </a:blip>
          <a:srcRect l="3557" t="6873" r="2977" b="6079"/>
          <a:stretch>
            <a:fillRect/>
          </a:stretch>
        </p:blipFill>
        <p:spPr bwMode="auto">
          <a:xfrm>
            <a:off x="139700" y="3609975"/>
            <a:ext cx="88963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2"/>
          <p:cNvSpPr>
            <a:spLocks noChangeArrowheads="1"/>
          </p:cNvSpPr>
          <p:nvPr/>
        </p:nvSpPr>
        <p:spPr bwMode="auto">
          <a:xfrm>
            <a:off x="592137" y="6200354"/>
            <a:ext cx="777557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Image from: Inclusion BC </a:t>
            </a:r>
            <a:r>
              <a:rPr lang="en-CA" altLang="en-US" sz="1400" i="1" dirty="0">
                <a:latin typeface="Verdana" panose="020B0604030504040204" pitchFamily="34" charset="0"/>
                <a:ea typeface="Verdana" panose="020B0604030504040204" pitchFamily="34" charset="0"/>
                <a:cs typeface="Verdana" panose="020B0604030504040204" pitchFamily="34" charset="0"/>
              </a:rPr>
              <a:t>“Implementing Inclusion in BC’s Public Schools”  </a:t>
            </a:r>
            <a:r>
              <a:rPr lang="en-CA" altLang="en-US" sz="1400" dirty="0">
                <a:latin typeface="Verdana" panose="020B0604030504040204" pitchFamily="34" charset="0"/>
                <a:ea typeface="Verdana" panose="020B0604030504040204" pitchFamily="34" charset="0"/>
                <a:cs typeface="Verdana" panose="020B0604030504040204" pitchFamily="34" charset="0"/>
              </a:rPr>
              <a:t>Report on the June 14, 2017 Inclusive Education Summit (Richmond BC).</a:t>
            </a:r>
          </a:p>
        </p:txBody>
      </p:sp>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12</a:t>
            </a:fld>
            <a:endParaRPr lang="en-CA"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p:nvPr/>
        </p:nvSpPr>
        <p:spPr>
          <a:xfrm>
            <a:off x="600994" y="-1035496"/>
            <a:ext cx="2909001"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Human Rights Laws Across Canada</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8675" name="TextBox 5"/>
          <p:cNvSpPr txBox="1">
            <a:spLocks noChangeArrowheads="1"/>
          </p:cNvSpPr>
          <p:nvPr/>
        </p:nvSpPr>
        <p:spPr bwMode="auto">
          <a:xfrm>
            <a:off x="1295400" y="333375"/>
            <a:ext cx="651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AU"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Human Rights Laws Across Canada</a:t>
            </a:r>
          </a:p>
        </p:txBody>
      </p:sp>
      <p:cxnSp>
        <p:nvCxnSpPr>
          <p:cNvPr id="4" name="Straight Connector 3" descr="line separator - part of logo" title="image"/>
          <p:cNvCxnSpPr/>
          <p:nvPr/>
        </p:nvCxnSpPr>
        <p:spPr>
          <a:xfrm flipV="1">
            <a:off x="71438" y="75565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graphicFrame>
        <p:nvGraphicFramePr>
          <p:cNvPr id="2" name="Table 1" descr="Alberta`s human rights law is Alberta Human Rights Act.&#10;BC`s human rights law is British Columbia Human Rights Code.&#10;Manitoba`s human rights law is &#10;Manitoba Human Rights Code.&#10;New Brunswick`s human rights law is New Brunswick Human Rights Act.&#10;Newfoundland &amp; Labradors human rights law is Newfoundland &amp; Labrador Human Rights Act.&#10;Nova Scotia`s human rights law is &#10;Nova Scotia Human Rights Act.&#10;Ontario`s human rights law is Ontario Human Rights Code.&#10;Prince Edward Island`s human rights law is Prince Edward Island Human Rights Act.&#10;Quebec`s human rights law is &#10;Quebec Charter of Rights and Freedoms.&#10;Saskatchewan`s human rights law is Saskatchewan Human Rights Code.&#10;Northwest Territories human rights law is Northwest Territories Human Rights Act.&#10;Nunavut`s human rights law is &#10;Nunavut Human Rights Act.&#10;Yukon`s human rights law is Yukon Human Rights Act.&#10;&#10;" title="Table listing Human Rights Laws across Canada"/>
          <p:cNvGraphicFramePr>
            <a:graphicFrameLocks noGrp="1"/>
          </p:cNvGraphicFramePr>
          <p:nvPr>
            <p:extLst>
              <p:ext uri="{D42A27DB-BD31-4B8C-83A1-F6EECF244321}">
                <p14:modId xmlns:p14="http://schemas.microsoft.com/office/powerpoint/2010/main" val="4117820888"/>
              </p:ext>
            </p:extLst>
          </p:nvPr>
        </p:nvGraphicFramePr>
        <p:xfrm>
          <a:off x="250825" y="908050"/>
          <a:ext cx="8641655" cy="5259868"/>
        </p:xfrm>
        <a:graphic>
          <a:graphicData uri="http://schemas.openxmlformats.org/drawingml/2006/table">
            <a:tbl>
              <a:tblPr/>
              <a:tblGrid>
                <a:gridCol w="3131359"/>
                <a:gridCol w="5510296"/>
              </a:tblGrid>
              <a:tr h="3935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rPr>
                        <a:t>Province/Territory</a:t>
                      </a:r>
                      <a:endParaRPr kumimoji="0" lang="en-US" altLang="en-US" sz="1800" b="1" i="0" u="none" strike="noStrike" cap="none" normalizeH="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T="45725" marB="45725"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rPr>
                        <a:t>Human </a:t>
                      </a:r>
                      <a:r>
                        <a:rPr kumimoji="0" lang="en-US" altLang="en-US" sz="2000" b="1" i="0" u="none" strike="noStrike" cap="none" normalizeH="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rPr>
                        <a:t>Rights Laws</a:t>
                      </a:r>
                      <a:endParaRPr kumimoji="0" lang="en-US" altLang="en-US" sz="1800" b="1" i="0" u="none" strike="noStrike" cap="none" normalizeH="0" baseline="0" dirty="0">
                        <a:ln>
                          <a:noFill/>
                        </a:ln>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T="45725" marB="45725"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2"/>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AB</a:t>
                      </a:r>
                    </a:p>
                  </a:txBody>
                  <a:tcPr marT="45725" marB="45725"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Alberta Human Rights Act</a:t>
                      </a:r>
                    </a:p>
                  </a:txBody>
                  <a:tcPr marT="45725" marB="45725"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BC</a:t>
                      </a:r>
                    </a:p>
                  </a:txBody>
                  <a:tcPr marT="45725" marB="45725"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British Columbia Human Rights Code</a:t>
                      </a:r>
                    </a:p>
                  </a:txBody>
                  <a:tcPr marT="45725" marB="45725" horzOverflow="overflow">
                    <a:lnL>
                      <a:noFill/>
                    </a:lnL>
                    <a:lnR>
                      <a:noFill/>
                    </a:lnR>
                    <a:lnT>
                      <a:noFill/>
                    </a:lnT>
                    <a:lnB>
                      <a:noFill/>
                    </a:lnB>
                    <a:lnTlToBr>
                      <a:noFill/>
                    </a:lnTlToBr>
                    <a:lnBlToTr>
                      <a:noFill/>
                    </a:lnBlToTr>
                    <a:solidFill>
                      <a:schemeClr val="bg1"/>
                    </a:solidFill>
                  </a:tcPr>
                </a:tc>
              </a:tr>
              <a:tr h="42153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MB</a:t>
                      </a:r>
                    </a:p>
                  </a:txBody>
                  <a:tcPr marT="45725" marB="45725" horzOverflow="overflow">
                    <a:lnL>
                      <a:noFill/>
                    </a:lnL>
                    <a:lnR>
                      <a:noFill/>
                    </a:lnR>
                    <a:lnT>
                      <a:noFill/>
                    </a:lnT>
                    <a:lnB>
                      <a:noFill/>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Manitoba Human Rights Code</a:t>
                      </a:r>
                    </a:p>
                  </a:txBody>
                  <a:tcPr marT="45725" marB="45725" horzOverflow="overflow">
                    <a:lnL>
                      <a:noFill/>
                    </a:lnL>
                    <a:lnR>
                      <a:noFill/>
                    </a:lnR>
                    <a:lnT>
                      <a:noFill/>
                    </a:lnT>
                    <a:lnB>
                      <a:noFill/>
                    </a:lnB>
                    <a:lnTlToBr>
                      <a:noFill/>
                    </a:lnTlToBr>
                    <a:lnBlToTr>
                      <a:noFill/>
                    </a:lnBlToTr>
                    <a:solidFill>
                      <a:srgbClr val="E7E7E7"/>
                    </a:solidFill>
                  </a:tcPr>
                </a:tc>
              </a:tr>
              <a:tr h="3914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NB</a:t>
                      </a:r>
                    </a:p>
                  </a:txBody>
                  <a:tcPr marT="45725" marB="45725"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New Brunswick Human Rights Act</a:t>
                      </a:r>
                    </a:p>
                  </a:txBody>
                  <a:tcPr marT="45725" marB="45725" horzOverflow="overflow">
                    <a:lnL>
                      <a:noFill/>
                    </a:lnL>
                    <a:lnR>
                      <a:noFill/>
                    </a:lnR>
                    <a:lnT>
                      <a:noFill/>
                    </a:lnT>
                    <a:lnB>
                      <a:noFill/>
                    </a:lnB>
                    <a:lnTlToBr>
                      <a:noFill/>
                    </a:lnTlToBr>
                    <a:lnBlToTr>
                      <a:noFill/>
                    </a:lnBlToTr>
                    <a:solidFill>
                      <a:schemeClr val="bg1"/>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NL</a:t>
                      </a:r>
                    </a:p>
                  </a:txBody>
                  <a:tcPr marT="45725" marB="45725" horzOverflow="overflow">
                    <a:lnL>
                      <a:noFill/>
                    </a:lnL>
                    <a:lnR>
                      <a:noFill/>
                    </a:lnR>
                    <a:lnT>
                      <a:noFill/>
                    </a:lnT>
                    <a:lnB>
                      <a:noFill/>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Newfoundland &amp; Labrador Human Rights Act</a:t>
                      </a:r>
                    </a:p>
                  </a:txBody>
                  <a:tcPr marT="45725" marB="45725" horzOverflow="overflow">
                    <a:lnL>
                      <a:noFill/>
                    </a:lnL>
                    <a:lnR>
                      <a:noFill/>
                    </a:lnR>
                    <a:lnT>
                      <a:noFill/>
                    </a:lnT>
                    <a:lnB>
                      <a:noFill/>
                    </a:lnB>
                    <a:lnTlToBr>
                      <a:noFill/>
                    </a:lnTlToBr>
                    <a:lnBlToTr>
                      <a:noFill/>
                    </a:lnBlToTr>
                    <a:solidFill>
                      <a:srgbClr val="E7E7E7"/>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NS</a:t>
                      </a:r>
                    </a:p>
                  </a:txBody>
                  <a:tcPr marT="45725" marB="45725"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Nova Scotia Human Rights Act</a:t>
                      </a:r>
                    </a:p>
                  </a:txBody>
                  <a:tcPr marT="45725" marB="45725" horzOverflow="overflow">
                    <a:lnL>
                      <a:noFill/>
                    </a:lnL>
                    <a:lnR>
                      <a:noFill/>
                    </a:lnR>
                    <a:lnT>
                      <a:noFill/>
                    </a:lnT>
                    <a:lnB>
                      <a:noFill/>
                    </a:lnB>
                    <a:lnTlToBr>
                      <a:noFill/>
                    </a:lnTlToBr>
                    <a:lnBlToTr>
                      <a:noFill/>
                    </a:lnBlToTr>
                    <a:solidFill>
                      <a:schemeClr val="bg1"/>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ON</a:t>
                      </a:r>
                    </a:p>
                  </a:txBody>
                  <a:tcPr marT="45725" marB="45725" horzOverflow="overflow">
                    <a:lnL>
                      <a:noFill/>
                    </a:lnL>
                    <a:lnR>
                      <a:noFill/>
                    </a:lnR>
                    <a:lnT>
                      <a:noFill/>
                    </a:lnT>
                    <a:lnB>
                      <a:noFill/>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Ontario Human Rights Code</a:t>
                      </a:r>
                    </a:p>
                  </a:txBody>
                  <a:tcPr marT="45725" marB="45725" horzOverflow="overflow">
                    <a:lnL>
                      <a:noFill/>
                    </a:lnL>
                    <a:lnR>
                      <a:noFill/>
                    </a:lnR>
                    <a:lnT>
                      <a:noFill/>
                    </a:lnT>
                    <a:lnB>
                      <a:noFill/>
                    </a:lnB>
                    <a:lnTlToBr>
                      <a:noFill/>
                    </a:lnTlToBr>
                    <a:lnBlToTr>
                      <a:noFill/>
                    </a:lnBlToTr>
                    <a:solidFill>
                      <a:srgbClr val="E7E7E7"/>
                    </a:solidFill>
                  </a:tcPr>
                </a:tc>
              </a:tr>
              <a:tr h="36325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PEI</a:t>
                      </a:r>
                    </a:p>
                  </a:txBody>
                  <a:tcPr marT="45725" marB="45725"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Prince Edward Island Human Rights Act</a:t>
                      </a:r>
                    </a:p>
                  </a:txBody>
                  <a:tcPr marT="45725" marB="45725" horzOverflow="overflow">
                    <a:lnL>
                      <a:noFill/>
                    </a:lnL>
                    <a:lnR>
                      <a:noFill/>
                    </a:lnR>
                    <a:lnT>
                      <a:noFill/>
                    </a:lnT>
                    <a:lnB>
                      <a:noFill/>
                    </a:lnB>
                    <a:lnTlToBr>
                      <a:noFill/>
                    </a:lnTlToBr>
                    <a:lnBlToTr>
                      <a:noFill/>
                    </a:lnBlToTr>
                    <a:solidFill>
                      <a:schemeClr val="bg1"/>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QB</a:t>
                      </a:r>
                    </a:p>
                  </a:txBody>
                  <a:tcPr marT="45725" marB="45725" horzOverflow="overflow">
                    <a:lnL>
                      <a:noFill/>
                    </a:lnL>
                    <a:lnR>
                      <a:noFill/>
                    </a:lnR>
                    <a:lnT>
                      <a:noFill/>
                    </a:lnT>
                    <a:lnB>
                      <a:noFill/>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Quebec Charter of Rights and Freedoms</a:t>
                      </a:r>
                    </a:p>
                  </a:txBody>
                  <a:tcPr marT="45725" marB="45725" horzOverflow="overflow">
                    <a:lnL>
                      <a:noFill/>
                    </a:lnL>
                    <a:lnR>
                      <a:noFill/>
                    </a:lnR>
                    <a:lnT>
                      <a:noFill/>
                    </a:lnT>
                    <a:lnB>
                      <a:noFill/>
                    </a:lnB>
                    <a:lnTlToBr>
                      <a:noFill/>
                    </a:lnTlToBr>
                    <a:lnBlToTr>
                      <a:noFill/>
                    </a:lnBlToTr>
                    <a:solidFill>
                      <a:srgbClr val="E7E7E7"/>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SK</a:t>
                      </a:r>
                    </a:p>
                  </a:txBody>
                  <a:tcPr marT="45725" marB="45725"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Saskatchewan Human Rights Code</a:t>
                      </a:r>
                    </a:p>
                  </a:txBody>
                  <a:tcPr marT="45725" marB="45725" horzOverflow="overflow">
                    <a:lnL>
                      <a:noFill/>
                    </a:lnL>
                    <a:lnR>
                      <a:noFill/>
                    </a:lnR>
                    <a:lnT>
                      <a:noFill/>
                    </a:lnT>
                    <a:lnB>
                      <a:noFill/>
                    </a:lnB>
                    <a:lnTlToBr>
                      <a:noFill/>
                    </a:lnTlToBr>
                    <a:lnBlToTr>
                      <a:noFill/>
                    </a:lnBlToTr>
                    <a:solidFill>
                      <a:schemeClr val="bg1"/>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NT</a:t>
                      </a:r>
                    </a:p>
                  </a:txBody>
                  <a:tcPr marT="45725" marB="45725" horzOverflow="overflow">
                    <a:lnL>
                      <a:noFill/>
                    </a:lnL>
                    <a:lnR>
                      <a:noFill/>
                    </a:lnR>
                    <a:lnT>
                      <a:noFill/>
                    </a:lnT>
                    <a:lnB>
                      <a:noFill/>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Northwest Territories Human Rights Act</a:t>
                      </a:r>
                    </a:p>
                  </a:txBody>
                  <a:tcPr marT="45725" marB="45725" horzOverflow="overflow">
                    <a:lnL>
                      <a:noFill/>
                    </a:lnL>
                    <a:lnR>
                      <a:noFill/>
                    </a:lnR>
                    <a:lnT>
                      <a:noFill/>
                    </a:lnT>
                    <a:lnB>
                      <a:noFill/>
                    </a:lnB>
                    <a:lnTlToBr>
                      <a:noFill/>
                    </a:lnTlToBr>
                    <a:lnBlToTr>
                      <a:noFill/>
                    </a:lnBlToTr>
                    <a:solidFill>
                      <a:srgbClr val="E7E7E7"/>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NU</a:t>
                      </a:r>
                    </a:p>
                  </a:txBody>
                  <a:tcPr marT="45725" marB="45725"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Nunavut Human Rights Act</a:t>
                      </a:r>
                    </a:p>
                  </a:txBody>
                  <a:tcPr marT="45725" marB="45725" horzOverflow="overflow">
                    <a:lnL>
                      <a:noFill/>
                    </a:lnL>
                    <a:lnR>
                      <a:noFill/>
                    </a:lnR>
                    <a:lnT>
                      <a:noFill/>
                    </a:lnT>
                    <a:lnB>
                      <a:noFill/>
                    </a:lnB>
                    <a:lnTlToBr>
                      <a:noFill/>
                    </a:lnTlToBr>
                    <a:lnBlToTr>
                      <a:noFill/>
                    </a:lnBlToTr>
                    <a:solidFill>
                      <a:schemeClr val="bg1"/>
                    </a:solidFill>
                  </a:tcPr>
                </a:tc>
              </a:tr>
              <a:tr h="3684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YT</a:t>
                      </a:r>
                    </a:p>
                  </a:txBody>
                  <a:tcPr marT="45725" marB="45725"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Verdana" panose="020B0604030504040204" pitchFamily="34" charset="0"/>
                        </a:rPr>
                        <a:t>Yukon Human Rights Act</a:t>
                      </a:r>
                    </a:p>
                  </a:txBody>
                  <a:tcPr marT="45725" marB="45725"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13</a:t>
            </a:fld>
            <a:endParaRPr lang="en-CA"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82109" y="-1005881"/>
            <a:ext cx="3810210"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Ontario’s Human Rights Approach in Education</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722"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30724"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
          <p:cNvSpPr txBox="1">
            <a:spLocks noChangeArrowheads="1"/>
          </p:cNvSpPr>
          <p:nvPr/>
        </p:nvSpPr>
        <p:spPr bwMode="auto">
          <a:xfrm>
            <a:off x="2195513" y="404813"/>
            <a:ext cx="54721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Ontario’s Human Rights Approach in Education</a:t>
            </a:r>
            <a:endPar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Diagram 5" descr="Diagram depicts Canadian Charter of Rights &amp; Freedoms (Constitution Act of Canada) at the top. Below it is the Ontario Human Rights Code. Below that is the Education Act. &#10;Below the Education Act is Education Act Regulations, Policy/ Program Memoranda and School Board Policies." title="Diagram of Canadian Charter of Rights &amp; Freedoms (Constitution Act of Canada)"/>
          <p:cNvGraphicFramePr/>
          <p:nvPr>
            <p:extLst>
              <p:ext uri="{D42A27DB-BD31-4B8C-83A1-F6EECF244321}">
                <p14:modId xmlns:p14="http://schemas.microsoft.com/office/powerpoint/2010/main" val="3932051428"/>
              </p:ext>
            </p:extLst>
          </p:nvPr>
        </p:nvGraphicFramePr>
        <p:xfrm>
          <a:off x="539552" y="1252538"/>
          <a:ext cx="7953672" cy="5091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14</a:t>
            </a:fld>
            <a:endParaRPr lang="en-CA"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309295" y="-990614"/>
            <a:ext cx="379911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Ontario’s Human Rights Code: What’s Covered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2770"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title="Separator"/>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title="ARCH circled logo"/>
            <p:cNvPicPr>
              <a:picLocks noChangeAspect="1"/>
            </p:cNvPicPr>
            <p:nvPr/>
          </p:nvPicPr>
          <p:blipFill>
            <a:blip r:embed="rId3"/>
            <a:stretch>
              <a:fillRect/>
            </a:stretch>
          </p:blipFill>
          <p:spPr>
            <a:xfrm>
              <a:off x="353002" y="86135"/>
              <a:ext cx="1562180" cy="1571215"/>
            </a:xfrm>
            <a:prstGeom prst="rect">
              <a:avLst/>
            </a:prstGeom>
          </p:spPr>
        </p:pic>
      </p:grpSp>
      <p:pic>
        <p:nvPicPr>
          <p:cNvPr id="32772"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5"/>
          <p:cNvSpPr txBox="1">
            <a:spLocks noChangeArrowheads="1"/>
          </p:cNvSpPr>
          <p:nvPr/>
        </p:nvSpPr>
        <p:spPr bwMode="auto">
          <a:xfrm>
            <a:off x="2195513" y="404813"/>
            <a:ext cx="480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Ontario</a:t>
            </a: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a:t>
            </a: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s </a:t>
            </a:r>
            <a:r>
              <a:rPr lang="pt-BR" altLang="en-US" sz="2400" b="1" i="1">
                <a:solidFill>
                  <a:srgbClr val="17375E"/>
                </a:solidFill>
                <a:latin typeface="Verdana" panose="020B0604030504040204" pitchFamily="34" charset="0"/>
                <a:ea typeface="Verdana" panose="020B0604030504040204" pitchFamily="34" charset="0"/>
                <a:cs typeface="Verdana" panose="020B0604030504040204" pitchFamily="34" charset="0"/>
              </a:rPr>
              <a:t>Human Rights Code</a:t>
            </a: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 What’s Covered</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32773" name="Rectangle 4"/>
          <p:cNvSpPr>
            <a:spLocks noChangeArrowheads="1"/>
          </p:cNvSpPr>
          <p:nvPr/>
        </p:nvSpPr>
        <p:spPr bwMode="auto">
          <a:xfrm>
            <a:off x="719138" y="1744663"/>
            <a:ext cx="79565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1200"/>
              </a:spcAft>
            </a:pPr>
            <a:r>
              <a:rPr lang="en-CA" altLang="en-US" sz="2400" dirty="0">
                <a:latin typeface="Verdana" panose="020B0604030504040204" pitchFamily="34" charset="0"/>
                <a:ea typeface="Verdana" panose="020B0604030504040204" pitchFamily="34" charset="0"/>
                <a:cs typeface="Verdana" panose="020B0604030504040204" pitchFamily="34" charset="0"/>
              </a:rPr>
              <a:t>The Code guarantees freedom from discrimination and harassment regardless of disability and/or other protected grounds; </a:t>
            </a:r>
          </a:p>
          <a:p>
            <a:pPr eaLnBrk="1" hangingPunct="1">
              <a:spcBef>
                <a:spcPts val="600"/>
              </a:spcBef>
              <a:spcAft>
                <a:spcPts val="1200"/>
              </a:spcAft>
            </a:pPr>
            <a:r>
              <a:rPr lang="en-CA" altLang="en-US" sz="2400" dirty="0">
                <a:latin typeface="Verdana" panose="020B0604030504040204" pitchFamily="34" charset="0"/>
                <a:ea typeface="Verdana" panose="020B0604030504040204" pitchFamily="34" charset="0"/>
                <a:cs typeface="Verdana" panose="020B0604030504040204" pitchFamily="34" charset="0"/>
              </a:rPr>
              <a:t>The Code applies to delivery of services including education</a:t>
            </a:r>
          </a:p>
          <a:p>
            <a:pPr eaLnBrk="1" hangingPunct="1">
              <a:spcBef>
                <a:spcPts val="600"/>
              </a:spcBef>
              <a:spcAft>
                <a:spcPts val="1200"/>
              </a:spcAft>
            </a:pPr>
            <a:r>
              <a:rPr lang="en-CA" altLang="en-US" sz="2400" b="1" dirty="0">
                <a:latin typeface="Verdana" panose="020B0604030504040204" pitchFamily="34" charset="0"/>
                <a:ea typeface="Verdana" panose="020B0604030504040204" pitchFamily="34" charset="0"/>
                <a:cs typeface="Verdana" panose="020B0604030504040204" pitchFamily="34" charset="0"/>
              </a:rPr>
              <a:t>Education</a:t>
            </a:r>
            <a:r>
              <a:rPr lang="en-CA" altLang="en-US" sz="2400" dirty="0">
                <a:latin typeface="Verdana" panose="020B0604030504040204" pitchFamily="34" charset="0"/>
                <a:ea typeface="Verdana" panose="020B0604030504040204" pitchFamily="34" charset="0"/>
                <a:cs typeface="Verdana" panose="020B0604030504040204" pitchFamily="34" charset="0"/>
              </a:rPr>
              <a:t> is considered a service under the Code</a:t>
            </a:r>
          </a:p>
          <a:p>
            <a:pPr eaLnBrk="1" hangingPunct="1">
              <a:spcBef>
                <a:spcPts val="600"/>
              </a:spcBef>
              <a:spcAft>
                <a:spcPts val="600"/>
              </a:spcAft>
            </a:pPr>
            <a:r>
              <a:rPr lang="en-CA" altLang="en-US" sz="2400" b="1" dirty="0">
                <a:latin typeface="Verdana" panose="020B0604030504040204" pitchFamily="34" charset="0"/>
                <a:ea typeface="Verdana" panose="020B0604030504040204" pitchFamily="34" charset="0"/>
                <a:cs typeface="Verdana" panose="020B0604030504040204" pitchFamily="34" charset="0"/>
              </a:rPr>
              <a:t>“Disability” </a:t>
            </a:r>
            <a:r>
              <a:rPr lang="en-CA" altLang="en-US" sz="2400" dirty="0">
                <a:latin typeface="Verdana" panose="020B0604030504040204" pitchFamily="34" charset="0"/>
                <a:ea typeface="Verdana" panose="020B0604030504040204" pitchFamily="34" charset="0"/>
                <a:cs typeface="Verdana" panose="020B0604030504040204" pitchFamily="34" charset="0"/>
              </a:rPr>
              <a:t>is defined differently depending on the particular law in operation</a:t>
            </a:r>
          </a:p>
          <a:p>
            <a:pPr lvl="1" eaLnBrk="1" hangingPunct="1">
              <a:spcBef>
                <a:spcPts val="600"/>
              </a:spcBef>
              <a:spcAft>
                <a:spcPts val="1200"/>
              </a:spcAft>
            </a:pPr>
            <a:r>
              <a:rPr lang="en-CA" altLang="en-US" sz="2000" dirty="0">
                <a:latin typeface="Verdana" panose="020B0604030504040204" pitchFamily="34" charset="0"/>
                <a:ea typeface="Verdana" panose="020B0604030504040204" pitchFamily="34" charset="0"/>
                <a:cs typeface="Verdana" panose="020B0604030504040204" pitchFamily="34" charset="0"/>
              </a:rPr>
              <a:t>More than just “exceptionality”</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15</a:t>
            </a:fld>
            <a:endParaRPr lang="en-CA"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10870" y="-969109"/>
            <a:ext cx="200567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What is Discrimination?</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4818"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34821"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5"/>
          <p:cNvSpPr txBox="1">
            <a:spLocks noChangeArrowheads="1"/>
          </p:cNvSpPr>
          <p:nvPr/>
        </p:nvSpPr>
        <p:spPr bwMode="auto">
          <a:xfrm>
            <a:off x="2195513" y="636588"/>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What is Discrimination?</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34820" name="Rectangle 4"/>
          <p:cNvSpPr>
            <a:spLocks noChangeArrowheads="1"/>
          </p:cNvSpPr>
          <p:nvPr/>
        </p:nvSpPr>
        <p:spPr bwMode="auto">
          <a:xfrm>
            <a:off x="468313" y="1700213"/>
            <a:ext cx="8027987" cy="456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900"/>
              </a:spcAft>
            </a:pPr>
            <a:r>
              <a:rPr lang="en-US" altLang="en-US" sz="2300" dirty="0">
                <a:latin typeface="Verdana" panose="020B0604030504040204" pitchFamily="34" charset="0"/>
                <a:ea typeface="Verdana" panose="020B0604030504040204" pitchFamily="34" charset="0"/>
                <a:cs typeface="Verdana" panose="020B0604030504040204" pitchFamily="34" charset="0"/>
              </a:rPr>
              <a:t>Generally, discrimination means:</a:t>
            </a:r>
          </a:p>
          <a:p>
            <a:pPr lvl="1" eaLnBrk="1" hangingPunct="1">
              <a:spcBef>
                <a:spcPts val="600"/>
              </a:spcBef>
              <a:spcAft>
                <a:spcPts val="900"/>
              </a:spcAft>
            </a:pPr>
            <a:r>
              <a:rPr lang="en-US" altLang="en-US" sz="2300" dirty="0">
                <a:latin typeface="Verdana" panose="020B0604030504040204" pitchFamily="34" charset="0"/>
                <a:ea typeface="Verdana" panose="020B0604030504040204" pitchFamily="34" charset="0"/>
                <a:cs typeface="Verdana" panose="020B0604030504040204" pitchFamily="34" charset="0"/>
              </a:rPr>
              <a:t> treating people differently because of their disability, </a:t>
            </a:r>
            <a:r>
              <a:rPr lang="en-CA" altLang="en-US" sz="2300" b="1" dirty="0">
                <a:latin typeface="Verdana" panose="020B0604030504040204" pitchFamily="34" charset="0"/>
                <a:ea typeface="Verdana" panose="020B0604030504040204" pitchFamily="34" charset="0"/>
                <a:cs typeface="Verdana" panose="020B0604030504040204" pitchFamily="34" charset="0"/>
              </a:rPr>
              <a:t>and</a:t>
            </a:r>
          </a:p>
          <a:p>
            <a:pPr lvl="1" eaLnBrk="1" hangingPunct="1">
              <a:spcBef>
                <a:spcPts val="600"/>
              </a:spcBef>
              <a:spcAft>
                <a:spcPts val="900"/>
              </a:spcAft>
            </a:pPr>
            <a:r>
              <a:rPr lang="en-CA" altLang="en-US" sz="2300" dirty="0">
                <a:latin typeface="Verdana" panose="020B0604030504040204" pitchFamily="34" charset="0"/>
                <a:ea typeface="Verdana" panose="020B0604030504040204" pitchFamily="34" charset="0"/>
                <a:cs typeface="Verdana" panose="020B0604030504040204" pitchFamily="34" charset="0"/>
              </a:rPr>
              <a:t>the different treatment hurts, harms, offends or prevents someone from getting where they need to go, getting what they need or reaching their goals.</a:t>
            </a:r>
          </a:p>
          <a:p>
            <a:pPr>
              <a:spcBef>
                <a:spcPts val="600"/>
              </a:spcBef>
              <a:spcAft>
                <a:spcPts val="900"/>
              </a:spcAft>
            </a:pPr>
            <a:r>
              <a:rPr lang="en-CA" altLang="en-US" sz="2300" dirty="0">
                <a:latin typeface="Verdana" panose="020B0604030504040204" pitchFamily="34" charset="0"/>
                <a:ea typeface="Verdana" panose="020B0604030504040204" pitchFamily="34" charset="0"/>
                <a:cs typeface="Verdana" panose="020B0604030504040204" pitchFamily="34" charset="0"/>
              </a:rPr>
              <a:t>Discrimination also includes situations where a rule or policy seems to apply to everyone equally, but in practice has a negative impact on certain groups of people.</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16</a:t>
            </a:fld>
            <a:endParaRPr lang="en-CA"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553503" y="-1058822"/>
            <a:ext cx="2245358"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Duty to Accommodate</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6866"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36869"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5"/>
          <p:cNvSpPr txBox="1">
            <a:spLocks noChangeArrowheads="1"/>
          </p:cNvSpPr>
          <p:nvPr/>
        </p:nvSpPr>
        <p:spPr bwMode="auto">
          <a:xfrm>
            <a:off x="2195513" y="636588"/>
            <a:ext cx="687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The Duty to Accommodate</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36868" name="Rectangle 4"/>
          <p:cNvSpPr>
            <a:spLocks noChangeArrowheads="1"/>
          </p:cNvSpPr>
          <p:nvPr/>
        </p:nvSpPr>
        <p:spPr bwMode="auto">
          <a:xfrm>
            <a:off x="287338" y="1412875"/>
            <a:ext cx="8532812"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600"/>
              </a:spcBef>
              <a:spcAft>
                <a:spcPts val="600"/>
              </a:spcAft>
            </a:pPr>
            <a:r>
              <a:rPr lang="en-CA" altLang="en-US" sz="2800" dirty="0">
                <a:latin typeface="Verdana" panose="020B0604030504040204" pitchFamily="34" charset="0"/>
                <a:ea typeface="Verdana" panose="020B0604030504040204" pitchFamily="34" charset="0"/>
                <a:cs typeface="Verdana" panose="020B0604030504040204" pitchFamily="34" charset="0"/>
              </a:rPr>
              <a:t>Generally, those who provide education services have a duty to accommodate the needs of students with disabilities</a:t>
            </a:r>
            <a:r>
              <a:rPr lang="en-CA" altLang="en-US" sz="2800" dirty="0" smtClean="0">
                <a:latin typeface="Verdana" panose="020B0604030504040204" pitchFamily="34" charset="0"/>
                <a:ea typeface="Verdana" panose="020B0604030504040204" pitchFamily="34" charset="0"/>
                <a:cs typeface="Verdana" panose="020B0604030504040204" pitchFamily="34" charset="0"/>
              </a:rPr>
              <a:t>;</a:t>
            </a:r>
          </a:p>
          <a:p>
            <a:pPr eaLnBrk="1" hangingPunct="1">
              <a:spcBef>
                <a:spcPts val="600"/>
              </a:spcBef>
              <a:spcAft>
                <a:spcPts val="600"/>
              </a:spcAft>
            </a:pPr>
            <a:r>
              <a:rPr lang="en-CA" altLang="en-US" sz="2800" dirty="0" smtClean="0">
                <a:latin typeface="Verdana" panose="020B0604030504040204" pitchFamily="34" charset="0"/>
                <a:ea typeface="Verdana" panose="020B0604030504040204" pitchFamily="34" charset="0"/>
                <a:cs typeface="Verdana" panose="020B0604030504040204" pitchFamily="34" charset="0"/>
              </a:rPr>
              <a:t>Accommodation </a:t>
            </a:r>
            <a:r>
              <a:rPr lang="en-CA" altLang="en-US" sz="2800" dirty="0">
                <a:latin typeface="Verdana" panose="020B0604030504040204" pitchFamily="34" charset="0"/>
                <a:ea typeface="Verdana" panose="020B0604030504040204" pitchFamily="34" charset="0"/>
                <a:cs typeface="Verdana" panose="020B0604030504040204" pitchFamily="34" charset="0"/>
              </a:rPr>
              <a:t>refers to the prevention and removal of individual and systemic barriers</a:t>
            </a:r>
            <a:r>
              <a:rPr lang="en-CA" altLang="en-US" sz="2800" dirty="0" smtClean="0">
                <a:latin typeface="Verdana" panose="020B0604030504040204" pitchFamily="34" charset="0"/>
                <a:ea typeface="Verdana" panose="020B0604030504040204" pitchFamily="34" charset="0"/>
                <a:cs typeface="Verdana" panose="020B0604030504040204" pitchFamily="34" charset="0"/>
              </a:rPr>
              <a:t>;</a:t>
            </a: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600"/>
              </a:spcBef>
              <a:spcAft>
                <a:spcPts val="600"/>
              </a:spcAft>
            </a:pPr>
            <a:r>
              <a:rPr lang="en-CA" altLang="en-US" sz="2800" dirty="0">
                <a:latin typeface="Verdana" panose="020B0604030504040204" pitchFamily="34" charset="0"/>
                <a:ea typeface="Verdana" panose="020B0604030504040204" pitchFamily="34" charset="0"/>
                <a:cs typeface="Verdana" panose="020B0604030504040204" pitchFamily="34" charset="0"/>
              </a:rPr>
              <a:t>Disability accommodations must be provided unless undue hardship is proven.</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17</a:t>
            </a:fld>
            <a:endParaRPr lang="en-CA"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810945" y="-1169520"/>
            <a:ext cx="2494594"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Examples of Accommodations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8914"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38917"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5"/>
          <p:cNvSpPr txBox="1">
            <a:spLocks noChangeArrowheads="1"/>
          </p:cNvSpPr>
          <p:nvPr/>
        </p:nvSpPr>
        <p:spPr bwMode="auto">
          <a:xfrm>
            <a:off x="1908175" y="665163"/>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Examples of Accommodations</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38916" name="Rectangle 4"/>
          <p:cNvSpPr>
            <a:spLocks noChangeArrowheads="1"/>
          </p:cNvSpPr>
          <p:nvPr/>
        </p:nvSpPr>
        <p:spPr bwMode="auto">
          <a:xfrm>
            <a:off x="360363" y="1908175"/>
            <a:ext cx="85328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pPr>
            <a:r>
              <a:rPr lang="en-CA" altLang="en-US" sz="3000" dirty="0">
                <a:latin typeface="Verdana" panose="020B0604030504040204" pitchFamily="34" charset="0"/>
                <a:ea typeface="Verdana" panose="020B0604030504040204" pitchFamily="34" charset="0"/>
                <a:cs typeface="Verdana" panose="020B0604030504040204" pitchFamily="34" charset="0"/>
              </a:rPr>
              <a:t>Extra time for completing tests and assignments</a:t>
            </a:r>
          </a:p>
          <a:p>
            <a:pPr eaLnBrk="1" hangingPunct="1">
              <a:spcBef>
                <a:spcPct val="0"/>
              </a:spcBef>
              <a:spcAft>
                <a:spcPts val="600"/>
              </a:spcAft>
            </a:pPr>
            <a:r>
              <a:rPr lang="en-CA" altLang="en-US" sz="3000" dirty="0">
                <a:latin typeface="Verdana" panose="020B0604030504040204" pitchFamily="34" charset="0"/>
                <a:ea typeface="Verdana" panose="020B0604030504040204" pitchFamily="34" charset="0"/>
                <a:cs typeface="Verdana" panose="020B0604030504040204" pitchFamily="34" charset="0"/>
              </a:rPr>
              <a:t>Alternative forms of evaluation</a:t>
            </a:r>
          </a:p>
          <a:p>
            <a:pPr eaLnBrk="1" hangingPunct="1">
              <a:spcBef>
                <a:spcPct val="0"/>
              </a:spcBef>
              <a:spcAft>
                <a:spcPts val="600"/>
              </a:spcAft>
            </a:pPr>
            <a:r>
              <a:rPr lang="en-CA" altLang="en-US" sz="3000" dirty="0">
                <a:latin typeface="Verdana" panose="020B0604030504040204" pitchFamily="34" charset="0"/>
                <a:ea typeface="Verdana" panose="020B0604030504040204" pitchFamily="34" charset="0"/>
                <a:cs typeface="Verdana" panose="020B0604030504040204" pitchFamily="34" charset="0"/>
              </a:rPr>
              <a:t>Academic materials in alternative formats</a:t>
            </a:r>
          </a:p>
          <a:p>
            <a:pPr eaLnBrk="1" hangingPunct="1">
              <a:spcBef>
                <a:spcPct val="0"/>
              </a:spcBef>
              <a:spcAft>
                <a:spcPts val="600"/>
              </a:spcAft>
            </a:pPr>
            <a:r>
              <a:rPr lang="en-CA" altLang="en-US" sz="3000" dirty="0">
                <a:latin typeface="Verdana" panose="020B0604030504040204" pitchFamily="34" charset="0"/>
                <a:ea typeface="Verdana" panose="020B0604030504040204" pitchFamily="34" charset="0"/>
                <a:cs typeface="Verdana" panose="020B0604030504040204" pitchFamily="34" charset="0"/>
              </a:rPr>
              <a:t>Provision of and training on adaptive technology</a:t>
            </a:r>
          </a:p>
          <a:p>
            <a:pPr eaLnBrk="1" hangingPunct="1">
              <a:spcBef>
                <a:spcPct val="0"/>
              </a:spcBef>
              <a:spcAft>
                <a:spcPts val="600"/>
              </a:spcAft>
            </a:pPr>
            <a:r>
              <a:rPr lang="en-CA" altLang="en-US" sz="3000" dirty="0">
                <a:latin typeface="Verdana" panose="020B0604030504040204" pitchFamily="34" charset="0"/>
                <a:ea typeface="Verdana" panose="020B0604030504040204" pitchFamily="34" charset="0"/>
                <a:cs typeface="Verdana" panose="020B0604030504040204" pitchFamily="34" charset="0"/>
              </a:rPr>
              <a:t>In-class assistance and supports </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18</a:t>
            </a:fld>
            <a:endParaRPr lang="en-CA"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810945" y="-1126618"/>
            <a:ext cx="1420582"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Undue Hardship</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0962"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40965"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5"/>
          <p:cNvSpPr txBox="1">
            <a:spLocks noChangeArrowheads="1"/>
          </p:cNvSpPr>
          <p:nvPr/>
        </p:nvSpPr>
        <p:spPr bwMode="auto">
          <a:xfrm>
            <a:off x="2195513" y="636588"/>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Undue Hardship</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40964" name="Rectangle 4"/>
          <p:cNvSpPr>
            <a:spLocks noChangeArrowheads="1"/>
          </p:cNvSpPr>
          <p:nvPr/>
        </p:nvSpPr>
        <p:spPr bwMode="auto">
          <a:xfrm>
            <a:off x="473075" y="2060575"/>
            <a:ext cx="8532813"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CA" altLang="en-US" sz="2800">
                <a:latin typeface="Verdana" panose="020B0604030504040204" pitchFamily="34" charset="0"/>
                <a:ea typeface="Verdana" panose="020B0604030504040204" pitchFamily="34" charset="0"/>
                <a:cs typeface="Verdana" panose="020B0604030504040204" pitchFamily="34" charset="0"/>
              </a:rPr>
              <a:t>Overall, disability accommodations must be provided up to the point of undue hardship</a:t>
            </a:r>
          </a:p>
          <a:p>
            <a:pPr eaLnBrk="1" hangingPunct="1">
              <a:spcBef>
                <a:spcPct val="0"/>
              </a:spcBef>
            </a:pPr>
            <a:endParaRPr lang="en-CA" altLang="en-US" sz="28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spcAft>
                <a:spcPts val="1200"/>
              </a:spcAft>
            </a:pPr>
            <a:r>
              <a:rPr lang="en-CA" altLang="en-US" sz="2800">
                <a:latin typeface="Verdana" panose="020B0604030504040204" pitchFamily="34" charset="0"/>
                <a:ea typeface="Verdana" panose="020B0604030504040204" pitchFamily="34" charset="0"/>
                <a:cs typeface="Verdana" panose="020B0604030504040204" pitchFamily="34" charset="0"/>
              </a:rPr>
              <a:t>Undue hardship under Ontario’s </a:t>
            </a:r>
            <a:r>
              <a:rPr lang="en-CA" altLang="en-US" sz="2800" i="1">
                <a:latin typeface="Verdana" panose="020B0604030504040204" pitchFamily="34" charset="0"/>
                <a:ea typeface="Verdana" panose="020B0604030504040204" pitchFamily="34" charset="0"/>
                <a:cs typeface="Verdana" panose="020B0604030504040204" pitchFamily="34" charset="0"/>
              </a:rPr>
              <a:t>Human Rights Code</a:t>
            </a:r>
            <a:r>
              <a:rPr lang="en-CA" altLang="en-US" sz="2800">
                <a:latin typeface="Verdana" panose="020B0604030504040204" pitchFamily="34" charset="0"/>
                <a:ea typeface="Verdana" panose="020B0604030504040204" pitchFamily="34" charset="0"/>
                <a:cs typeface="Verdana" panose="020B0604030504040204" pitchFamily="34" charset="0"/>
              </a:rPr>
              <a:t> consists of:</a:t>
            </a:r>
          </a:p>
          <a:p>
            <a:pPr lvl="1" eaLnBrk="1" hangingPunct="1">
              <a:spcBef>
                <a:spcPct val="0"/>
              </a:spcBef>
              <a:spcAft>
                <a:spcPts val="1200"/>
              </a:spcAft>
              <a:buFont typeface="Courier New" panose="02070309020205020404" pitchFamily="49" charset="0"/>
              <a:buChar char="o"/>
            </a:pPr>
            <a:r>
              <a:rPr lang="en-CA" altLang="en-US">
                <a:latin typeface="Verdana" panose="020B0604030504040204" pitchFamily="34" charset="0"/>
                <a:ea typeface="Verdana" panose="020B0604030504040204" pitchFamily="34" charset="0"/>
                <a:cs typeface="Verdana" panose="020B0604030504040204" pitchFamily="34" charset="0"/>
              </a:rPr>
              <a:t>costs; </a:t>
            </a:r>
          </a:p>
          <a:p>
            <a:pPr lvl="1" eaLnBrk="1" hangingPunct="1">
              <a:spcBef>
                <a:spcPct val="0"/>
              </a:spcBef>
              <a:spcAft>
                <a:spcPts val="1200"/>
              </a:spcAft>
              <a:buFont typeface="Courier New" panose="02070309020205020404" pitchFamily="49" charset="0"/>
              <a:buChar char="o"/>
            </a:pPr>
            <a:r>
              <a:rPr lang="en-CA" altLang="en-US">
                <a:latin typeface="Verdana" panose="020B0604030504040204" pitchFamily="34" charset="0"/>
                <a:ea typeface="Verdana" panose="020B0604030504040204" pitchFamily="34" charset="0"/>
                <a:cs typeface="Verdana" panose="020B0604030504040204" pitchFamily="34" charset="0"/>
              </a:rPr>
              <a:t>outside sources of funding, if any; and </a:t>
            </a:r>
          </a:p>
          <a:p>
            <a:pPr lvl="1" eaLnBrk="1" hangingPunct="1">
              <a:spcBef>
                <a:spcPct val="0"/>
              </a:spcBef>
              <a:spcAft>
                <a:spcPts val="1200"/>
              </a:spcAft>
              <a:buFont typeface="Courier New" panose="02070309020205020404" pitchFamily="49" charset="0"/>
              <a:buChar char="o"/>
            </a:pPr>
            <a:r>
              <a:rPr lang="en-CA" altLang="en-US">
                <a:latin typeface="Verdana" panose="020B0604030504040204" pitchFamily="34" charset="0"/>
                <a:ea typeface="Verdana" panose="020B0604030504040204" pitchFamily="34" charset="0"/>
                <a:cs typeface="Verdana" panose="020B0604030504040204" pitchFamily="34" charset="0"/>
              </a:rPr>
              <a:t>health and safety requirements, if any. </a:t>
            </a: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19</a:t>
            </a:fld>
            <a:endParaRPr lang="en-CA"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p:cNvSpPr/>
          <p:nvPr/>
        </p:nvSpPr>
        <p:spPr>
          <a:xfrm>
            <a:off x="179512" y="-1287443"/>
            <a:ext cx="90864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Roadmap</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descr="ARCH Disability logo with line separator" title="logo"/>
          <p:cNvGrpSpPr/>
          <p:nvPr/>
        </p:nvGrpSpPr>
        <p:grpSpPr>
          <a:xfrm>
            <a:off x="71438" y="85725"/>
            <a:ext cx="9001125" cy="1571625"/>
            <a:chOff x="71438" y="85725"/>
            <a:chExt cx="9001125" cy="1571625"/>
          </a:xfrm>
        </p:grpSpPr>
        <p:cxnSp>
          <p:nvCxnSpPr>
            <p:cNvPr id="4" name="Straight Connector 3" descr="line separator - part of logo"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7" name="Picture 6" descr="ARCH Disability Law Centre logo" title="logo"/>
            <p:cNvPicPr>
              <a:picLocks noChangeAspect="1"/>
            </p:cNvPicPr>
            <p:nvPr/>
          </p:nvPicPr>
          <p:blipFill>
            <a:blip r:embed="rId3"/>
            <a:stretch>
              <a:fillRect/>
            </a:stretch>
          </p:blipFill>
          <p:spPr>
            <a:xfrm>
              <a:off x="352425" y="85725"/>
              <a:ext cx="1562100" cy="1571625"/>
            </a:xfrm>
            <a:prstGeom prst="rect">
              <a:avLst/>
            </a:prstGeom>
          </p:spPr>
        </p:pic>
      </p:grpSp>
      <p:pic>
        <p:nvPicPr>
          <p:cNvPr id="6150" name="Picture 7"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164388" y="476250"/>
            <a:ext cx="1633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2159000" y="67310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Roadmap</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6148" name="TextBox 8"/>
          <p:cNvSpPr txBox="1">
            <a:spLocks noChangeArrowheads="1"/>
          </p:cNvSpPr>
          <p:nvPr/>
        </p:nvSpPr>
        <p:spPr bwMode="auto">
          <a:xfrm>
            <a:off x="832766" y="1435100"/>
            <a:ext cx="8316913" cy="476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200000"/>
              </a:lnSpc>
              <a:spcBef>
                <a:spcPct val="0"/>
              </a:spcBef>
              <a:buFontTx/>
              <a:buAutoNum type="arabicPeriod"/>
            </a:pPr>
            <a:r>
              <a:rPr lang="en-CA" altLang="en-US" sz="2600" dirty="0">
                <a:latin typeface="Verdana" panose="020B0604030504040204" pitchFamily="34" charset="0"/>
                <a:ea typeface="Verdana" panose="020B0604030504040204" pitchFamily="34" charset="0"/>
                <a:cs typeface="Verdana" panose="020B0604030504040204" pitchFamily="34" charset="0"/>
              </a:rPr>
              <a:t>About ARCH and DABC</a:t>
            </a:r>
          </a:p>
          <a:p>
            <a:pPr>
              <a:lnSpc>
                <a:spcPct val="200000"/>
              </a:lnSpc>
              <a:spcBef>
                <a:spcPct val="0"/>
              </a:spcBef>
              <a:buFontTx/>
              <a:buAutoNum type="arabicPeriod"/>
            </a:pPr>
            <a:r>
              <a:rPr lang="en-CA" altLang="en-US" sz="2600" dirty="0">
                <a:latin typeface="Verdana" panose="020B0604030504040204" pitchFamily="34" charset="0"/>
                <a:ea typeface="Verdana" panose="020B0604030504040204" pitchFamily="34" charset="0"/>
                <a:cs typeface="Verdana" panose="020B0604030504040204" pitchFamily="34" charset="0"/>
              </a:rPr>
              <a:t>International Framework - UN CRPD</a:t>
            </a:r>
          </a:p>
          <a:p>
            <a:pPr>
              <a:lnSpc>
                <a:spcPct val="200000"/>
              </a:lnSpc>
              <a:spcBef>
                <a:spcPct val="0"/>
              </a:spcBef>
              <a:buFontTx/>
              <a:buAutoNum type="arabicPeriod"/>
            </a:pPr>
            <a:r>
              <a:rPr lang="en-CA" altLang="en-US" sz="2600" dirty="0">
                <a:latin typeface="Verdana" panose="020B0604030504040204" pitchFamily="34" charset="0"/>
                <a:ea typeface="Verdana" panose="020B0604030504040204" pitchFamily="34" charset="0"/>
                <a:cs typeface="Verdana" panose="020B0604030504040204" pitchFamily="34" charset="0"/>
              </a:rPr>
              <a:t>Human Rights and Education</a:t>
            </a:r>
          </a:p>
          <a:p>
            <a:pPr>
              <a:lnSpc>
                <a:spcPct val="200000"/>
              </a:lnSpc>
              <a:spcBef>
                <a:spcPct val="0"/>
              </a:spcBef>
              <a:buFontTx/>
              <a:buAutoNum type="arabicPeriod"/>
            </a:pPr>
            <a:r>
              <a:rPr lang="en-CA" altLang="en-US" sz="2600" dirty="0">
                <a:latin typeface="Verdana" panose="020B0604030504040204" pitchFamily="34" charset="0"/>
                <a:ea typeface="Verdana" panose="020B0604030504040204" pitchFamily="34" charset="0"/>
                <a:cs typeface="Verdana" panose="020B0604030504040204" pitchFamily="34" charset="0"/>
              </a:rPr>
              <a:t>Individualized Education Programs/Plans</a:t>
            </a:r>
          </a:p>
          <a:p>
            <a:pPr>
              <a:lnSpc>
                <a:spcPct val="200000"/>
              </a:lnSpc>
              <a:spcBef>
                <a:spcPct val="0"/>
              </a:spcBef>
              <a:buFontTx/>
              <a:buAutoNum type="arabicPeriod"/>
            </a:pPr>
            <a:r>
              <a:rPr lang="en-CA" altLang="en-US" sz="2600" dirty="0">
                <a:latin typeface="Verdana" panose="020B0604030504040204" pitchFamily="34" charset="0"/>
                <a:ea typeface="Verdana" panose="020B0604030504040204" pitchFamily="34" charset="0"/>
                <a:cs typeface="Verdana" panose="020B0604030504040204" pitchFamily="34" charset="0"/>
              </a:rPr>
              <a:t>Responsibilities and Advocacy </a:t>
            </a:r>
            <a:r>
              <a:rPr lang="en-CA" altLang="en-US" sz="2600" dirty="0" smtClean="0">
                <a:latin typeface="Verdana" panose="020B0604030504040204" pitchFamily="34" charset="0"/>
                <a:ea typeface="Verdana" panose="020B0604030504040204" pitchFamily="34" charset="0"/>
                <a:cs typeface="Verdana" panose="020B0604030504040204" pitchFamily="34" charset="0"/>
              </a:rPr>
              <a:t>Tips</a:t>
            </a:r>
          </a:p>
          <a:p>
            <a:pPr>
              <a:lnSpc>
                <a:spcPct val="200000"/>
              </a:lnSpc>
              <a:spcBef>
                <a:spcPct val="0"/>
              </a:spcBef>
              <a:buFontTx/>
              <a:buAutoNum type="arabicPeriod"/>
            </a:pPr>
            <a:r>
              <a:rPr lang="en-CA" altLang="en-US" sz="2600" dirty="0" smtClean="0">
                <a:latin typeface="Verdana" panose="020B0604030504040204" pitchFamily="34" charset="0"/>
                <a:ea typeface="Verdana" panose="020B0604030504040204" pitchFamily="34" charset="0"/>
                <a:cs typeface="Verdana" panose="020B0604030504040204" pitchFamily="34" charset="0"/>
              </a:rPr>
              <a:t>Questions</a:t>
            </a:r>
            <a:endParaRPr lang="en-CA" altLang="en-US" sz="26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pPr>
              <a:defRPr/>
            </a:pPr>
            <a:fld id="{73BE8762-726B-4815-A91F-CF1C26A49637}" type="slidenum">
              <a:rPr lang="en-CA" altLang="en-US" smtClean="0"/>
              <a:pPr>
                <a:defRPr/>
              </a:pPr>
              <a:t>2</a:t>
            </a:fld>
            <a:endParaRPr lang="en-CA"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51853" y="-1100097"/>
            <a:ext cx="3434786"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Components of the Duty to Accommodate</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3010"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43013"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5"/>
          <p:cNvSpPr txBox="1">
            <a:spLocks noChangeArrowheads="1"/>
          </p:cNvSpPr>
          <p:nvPr/>
        </p:nvSpPr>
        <p:spPr bwMode="auto">
          <a:xfrm>
            <a:off x="2051050" y="404813"/>
            <a:ext cx="4105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Components of the Duty to Accommodate</a:t>
            </a:r>
            <a:endPar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43012" name="Rectangle 4"/>
          <p:cNvSpPr>
            <a:spLocks noChangeArrowheads="1"/>
          </p:cNvSpPr>
          <p:nvPr/>
        </p:nvSpPr>
        <p:spPr bwMode="auto">
          <a:xfrm>
            <a:off x="431800" y="1700213"/>
            <a:ext cx="8316913"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600"/>
              </a:spcAft>
            </a:pPr>
            <a:r>
              <a:rPr lang="en-CA" altLang="en-US" sz="2700" dirty="0">
                <a:latin typeface="Verdana" panose="020B0604030504040204" pitchFamily="34" charset="0"/>
                <a:ea typeface="Verdana" panose="020B0604030504040204" pitchFamily="34" charset="0"/>
                <a:cs typeface="Verdana" panose="020B0604030504040204" pitchFamily="34" charset="0"/>
              </a:rPr>
              <a:t>Duty to accommodate is both substantive and procedural</a:t>
            </a:r>
          </a:p>
          <a:p>
            <a:pPr eaLnBrk="1" hangingPunct="1">
              <a:spcBef>
                <a:spcPts val="600"/>
              </a:spcBef>
              <a:spcAft>
                <a:spcPts val="600"/>
              </a:spcAft>
            </a:pPr>
            <a:r>
              <a:rPr lang="en-CA" altLang="en-US" sz="2700" u="sng" dirty="0" smtClean="0">
                <a:latin typeface="Verdana" panose="020B0604030504040204" pitchFamily="34" charset="0"/>
                <a:ea typeface="Verdana" panose="020B0604030504040204" pitchFamily="34" charset="0"/>
                <a:cs typeface="Verdana" panose="020B0604030504040204" pitchFamily="34" charset="0"/>
              </a:rPr>
              <a:t>Substantive</a:t>
            </a:r>
            <a:r>
              <a:rPr lang="en-CA" altLang="en-US" sz="2700" dirty="0" smtClean="0">
                <a:latin typeface="Verdana" panose="020B0604030504040204" pitchFamily="34" charset="0"/>
                <a:ea typeface="Verdana" panose="020B0604030504040204" pitchFamily="34" charset="0"/>
                <a:cs typeface="Verdana" panose="020B0604030504040204" pitchFamily="34" charset="0"/>
              </a:rPr>
              <a:t> </a:t>
            </a:r>
            <a:r>
              <a:rPr lang="en-CA" altLang="en-US" sz="2700" dirty="0">
                <a:latin typeface="Verdana" panose="020B0604030504040204" pitchFamily="34" charset="0"/>
                <a:ea typeface="Verdana" panose="020B0604030504040204" pitchFamily="34" charset="0"/>
                <a:cs typeface="Verdana" panose="020B0604030504040204" pitchFamily="34" charset="0"/>
              </a:rPr>
              <a:t>= considers the appropriateness of the accommodation provided or whether it cannot be provided because of undue hardship</a:t>
            </a:r>
          </a:p>
          <a:p>
            <a:pPr eaLnBrk="1" hangingPunct="1">
              <a:spcBef>
                <a:spcPts val="600"/>
              </a:spcBef>
              <a:spcAft>
                <a:spcPts val="600"/>
              </a:spcAft>
            </a:pPr>
            <a:r>
              <a:rPr lang="en-CA" altLang="en-US" sz="2700" u="sng" dirty="0" smtClean="0">
                <a:latin typeface="Verdana" panose="020B0604030504040204" pitchFamily="34" charset="0"/>
                <a:ea typeface="Verdana" panose="020B0604030504040204" pitchFamily="34" charset="0"/>
                <a:cs typeface="Verdana" panose="020B0604030504040204" pitchFamily="34" charset="0"/>
              </a:rPr>
              <a:t>Procedural</a:t>
            </a:r>
            <a:r>
              <a:rPr lang="en-CA" altLang="en-US" sz="2700" dirty="0" smtClean="0">
                <a:latin typeface="Verdana" panose="020B0604030504040204" pitchFamily="34" charset="0"/>
                <a:ea typeface="Verdana" panose="020B0604030504040204" pitchFamily="34" charset="0"/>
                <a:cs typeface="Verdana" panose="020B0604030504040204" pitchFamily="34" charset="0"/>
              </a:rPr>
              <a:t> </a:t>
            </a:r>
            <a:r>
              <a:rPr lang="en-CA" altLang="en-US" sz="2700" dirty="0">
                <a:latin typeface="Verdana" panose="020B0604030504040204" pitchFamily="34" charset="0"/>
                <a:ea typeface="Verdana" panose="020B0604030504040204" pitchFamily="34" charset="0"/>
                <a:cs typeface="Verdana" panose="020B0604030504040204" pitchFamily="34" charset="0"/>
              </a:rPr>
              <a:t>= the methods and approach to developing and implementing the accommodation</a:t>
            </a:r>
            <a:endParaRPr lang="en-US" altLang="en-US" sz="27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20</a:t>
            </a:fld>
            <a:endParaRPr lang="en-CA"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309295" y="-1207254"/>
            <a:ext cx="4245906" cy="276999"/>
          </a:xfrm>
          <a:prstGeom prst="rect">
            <a:avLst/>
          </a:prstGeom>
        </p:spPr>
        <p:txBody>
          <a:bodyPr wrap="none">
            <a:spAutoFit/>
          </a:bodyPr>
          <a:lstStyle/>
          <a:p>
            <a:r>
              <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Components of the Duty to </a:t>
            </a:r>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Accommodate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5058" name="Group 2" descr="ARCH Disability Law Centre with line separator" title="logo"/>
          <p:cNvGrpSpPr>
            <a:grpSpLocks/>
          </p:cNvGrpSpPr>
          <p:nvPr/>
        </p:nvGrpSpPr>
        <p:grpSpPr bwMode="auto">
          <a:xfrm>
            <a:off x="71438" y="-14288"/>
            <a:ext cx="9001125" cy="1571626"/>
            <a:chOff x="72000" y="86135"/>
            <a:chExt cx="9000000" cy="1571215"/>
          </a:xfrm>
        </p:grpSpPr>
        <p:cxnSp>
          <p:nvCxnSpPr>
            <p:cNvPr id="4" name="Straight Connector 3" descr="line separator - part of logo " title="image"/>
            <p:cNvCxnSpPr/>
            <p:nvPr/>
          </p:nvCxnSpPr>
          <p:spPr>
            <a:xfrm flipV="1">
              <a:off x="72000" y="1257405"/>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2952" y="86135"/>
              <a:ext cx="1561905" cy="1571215"/>
            </a:xfrm>
            <a:prstGeom prst="rect">
              <a:avLst/>
            </a:prstGeom>
          </p:spPr>
        </p:pic>
      </p:grpSp>
      <p:pic>
        <p:nvPicPr>
          <p:cNvPr id="45060"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247650"/>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5"/>
          <p:cNvSpPr txBox="1">
            <a:spLocks noChangeArrowheads="1"/>
          </p:cNvSpPr>
          <p:nvPr/>
        </p:nvSpPr>
        <p:spPr bwMode="auto">
          <a:xfrm>
            <a:off x="1849438" y="250825"/>
            <a:ext cx="4451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Components of the Duty to Accommodate</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descr="Examples of the Substantive duty to accommodate.&#10;accommodations must be:&#10;- appropriate, individualized, respect the dignity of the student&#10;- highly individualized&#10;- exploring the strengths, needs and requirements of the student, and the context&#10;- provided in a timely manner&#10;Examples of Procedural accommodations.&#10;Educators are to:&#10;- take appropriate steps to sufficiently determine an appropriate accommodation&#10;- conduct an individualized assessment of the student&#10;- consult with experts and others to gather information relevant to providing accommodation (where necessary)&#10;" title="Table describing Substantive and Procedural Accommodations"/>
          <p:cNvGraphicFramePr>
            <a:graphicFrameLocks noGrp="1"/>
          </p:cNvGraphicFramePr>
          <p:nvPr>
            <p:extLst>
              <p:ext uri="{D42A27DB-BD31-4B8C-83A1-F6EECF244321}">
                <p14:modId xmlns:p14="http://schemas.microsoft.com/office/powerpoint/2010/main" val="792258952"/>
              </p:ext>
            </p:extLst>
          </p:nvPr>
        </p:nvGraphicFramePr>
        <p:xfrm>
          <a:off x="237858" y="1557338"/>
          <a:ext cx="8821613" cy="4648320"/>
        </p:xfrm>
        <a:graphic>
          <a:graphicData uri="http://schemas.openxmlformats.org/drawingml/2006/table">
            <a:tbl>
              <a:tblPr firstRow="1" bandRow="1">
                <a:tableStyleId>{21E4AEA4-8DFA-4A89-87EB-49C32662AFE0}</a:tableStyleId>
              </a:tblPr>
              <a:tblGrid>
                <a:gridCol w="4260400"/>
                <a:gridCol w="4561213"/>
              </a:tblGrid>
              <a:tr h="424979">
                <a:tc>
                  <a:txBody>
                    <a:bodyPr/>
                    <a:lstStyle/>
                    <a:p>
                      <a:pPr algn="ctr"/>
                      <a:r>
                        <a:rPr lang="en-CA" sz="2400" dirty="0" smtClean="0">
                          <a:latin typeface="Verdana" panose="020B0604030504040204" pitchFamily="34" charset="0"/>
                          <a:ea typeface="Verdana" panose="020B0604030504040204" pitchFamily="34" charset="0"/>
                          <a:cs typeface="Verdana" panose="020B0604030504040204" pitchFamily="34" charset="0"/>
                        </a:rPr>
                        <a:t>Substantive</a:t>
                      </a:r>
                      <a:endParaRPr lang="en-CA" sz="2400" dirty="0">
                        <a:latin typeface="Verdana" panose="020B0604030504040204" pitchFamily="34" charset="0"/>
                        <a:ea typeface="Verdana" panose="020B0604030504040204" pitchFamily="34" charset="0"/>
                        <a:cs typeface="Verdana" panose="020B0604030504040204" pitchFamily="34" charset="0"/>
                      </a:endParaRPr>
                    </a:p>
                  </a:txBody>
                  <a:tcPr marL="91438" marR="91438" marT="45732" marB="45732"/>
                </a:tc>
                <a:tc>
                  <a:txBody>
                    <a:bodyPr/>
                    <a:lstStyle/>
                    <a:p>
                      <a:pPr algn="ctr"/>
                      <a:r>
                        <a:rPr lang="en-CA" sz="2400" b="1" dirty="0" smtClean="0">
                          <a:latin typeface="Verdana" panose="020B0604030504040204" pitchFamily="34" charset="0"/>
                          <a:ea typeface="Verdana" panose="020B0604030504040204" pitchFamily="34" charset="0"/>
                          <a:cs typeface="Verdana" panose="020B0604030504040204" pitchFamily="34" charset="0"/>
                        </a:rPr>
                        <a:t>Procedural</a:t>
                      </a:r>
                      <a:endParaRPr lang="en-CA" sz="2400" b="1" dirty="0">
                        <a:latin typeface="Verdana" panose="020B0604030504040204" pitchFamily="34" charset="0"/>
                        <a:ea typeface="Verdana" panose="020B0604030504040204" pitchFamily="34" charset="0"/>
                        <a:cs typeface="Verdana" panose="020B0604030504040204" pitchFamily="34" charset="0"/>
                      </a:endParaRPr>
                    </a:p>
                  </a:txBody>
                  <a:tcPr marL="91438" marR="91438" marT="45732" marB="45732"/>
                </a:tc>
              </a:tr>
              <a:tr h="165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2000" b="0" u="sng" dirty="0" smtClean="0">
                          <a:latin typeface="Verdana" panose="020B0604030504040204" pitchFamily="34" charset="0"/>
                          <a:ea typeface="Verdana" panose="020B0604030504040204" pitchFamily="34" charset="0"/>
                          <a:cs typeface="Verdana" panose="020B0604030504040204" pitchFamily="34" charset="0"/>
                        </a:rPr>
                        <a:t>Accommodations are</a:t>
                      </a:r>
                      <a:r>
                        <a:rPr lang="en-CA" altLang="en-US" sz="2000" b="0" u="sng" baseline="0" dirty="0" smtClean="0">
                          <a:latin typeface="Verdana" panose="020B0604030504040204" pitchFamily="34" charset="0"/>
                          <a:ea typeface="Verdana" panose="020B0604030504040204" pitchFamily="34" charset="0"/>
                          <a:cs typeface="Verdana" panose="020B060403050404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altLang="en-US" sz="1100" b="0" dirty="0" smtClean="0">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2000" b="0" dirty="0" smtClean="0">
                          <a:latin typeface="Verdana" panose="020B0604030504040204" pitchFamily="34" charset="0"/>
                          <a:ea typeface="Verdana" panose="020B0604030504040204" pitchFamily="34" charset="0"/>
                          <a:cs typeface="Verdana" panose="020B0604030504040204" pitchFamily="34" charset="0"/>
                        </a:rPr>
                        <a:t>appropriate, individualized,</a:t>
                      </a:r>
                      <a:r>
                        <a:rPr lang="en-CA" altLang="en-US" sz="2000" b="0" baseline="0" dirty="0" smtClean="0">
                          <a:latin typeface="Verdana" panose="020B0604030504040204" pitchFamily="34" charset="0"/>
                          <a:ea typeface="Verdana" panose="020B0604030504040204" pitchFamily="34" charset="0"/>
                          <a:cs typeface="Verdana" panose="020B0604030504040204" pitchFamily="34" charset="0"/>
                        </a:rPr>
                        <a:t> </a:t>
                      </a:r>
                      <a:r>
                        <a:rPr lang="en-CA" altLang="en-US" sz="2000" b="0" dirty="0" smtClean="0">
                          <a:latin typeface="Verdana" panose="020B0604030504040204" pitchFamily="34" charset="0"/>
                          <a:ea typeface="Verdana" panose="020B0604030504040204" pitchFamily="34" charset="0"/>
                          <a:cs typeface="Verdana" panose="020B0604030504040204" pitchFamily="34" charset="0"/>
                        </a:rPr>
                        <a:t>respect the </a:t>
                      </a:r>
                      <a:r>
                        <a:rPr lang="en-CA" altLang="en-US" sz="2000" b="1" dirty="0" smtClean="0">
                          <a:latin typeface="Verdana" panose="020B0604030504040204" pitchFamily="34" charset="0"/>
                          <a:ea typeface="Verdana" panose="020B0604030504040204" pitchFamily="34" charset="0"/>
                          <a:cs typeface="Verdana" panose="020B0604030504040204" pitchFamily="34" charset="0"/>
                        </a:rPr>
                        <a:t>dignity</a:t>
                      </a:r>
                      <a:r>
                        <a:rPr lang="en-CA" altLang="en-US" sz="2000" b="0" dirty="0" smtClean="0">
                          <a:latin typeface="Verdana" panose="020B0604030504040204" pitchFamily="34" charset="0"/>
                          <a:ea typeface="Verdana" panose="020B0604030504040204" pitchFamily="34" charset="0"/>
                          <a:cs typeface="Verdana" panose="020B0604030504040204" pitchFamily="34" charset="0"/>
                        </a:rPr>
                        <a:t> of the student</a:t>
                      </a:r>
                    </a:p>
                  </a:txBody>
                  <a:tcPr marL="91438" marR="91438"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u="sng" dirty="0" smtClean="0">
                          <a:latin typeface="Verdana" panose="020B0604030504040204" pitchFamily="34" charset="0"/>
                          <a:ea typeface="Verdana" panose="020B0604030504040204" pitchFamily="34" charset="0"/>
                          <a:cs typeface="Verdana" panose="020B0604030504040204" pitchFamily="34" charset="0"/>
                        </a:rPr>
                        <a:t>Educators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0" u="sng" dirty="0" smtClean="0">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b="0" dirty="0" smtClean="0">
                          <a:latin typeface="Verdana" panose="020B0604030504040204" pitchFamily="34" charset="0"/>
                          <a:ea typeface="Verdana" panose="020B0604030504040204" pitchFamily="34" charset="0"/>
                          <a:cs typeface="Verdana" panose="020B0604030504040204" pitchFamily="34" charset="0"/>
                        </a:rPr>
                        <a:t>take appropriate steps to sufficiently determine an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appropriate accommodation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000" b="0" u="sng" dirty="0" smtClean="0">
                        <a:latin typeface="Verdana" panose="020B0604030504040204" pitchFamily="34" charset="0"/>
                        <a:ea typeface="Verdana" panose="020B0604030504040204" pitchFamily="34" charset="0"/>
                        <a:cs typeface="Verdana" panose="020B0604030504040204" pitchFamily="34" charset="0"/>
                      </a:endParaRPr>
                    </a:p>
                  </a:txBody>
                  <a:tcPr marL="91438" marR="91438" marT="45732" marB="45732"/>
                </a:tc>
              </a:tr>
              <a:tr h="651623">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2000" b="0" dirty="0" smtClean="0">
                          <a:latin typeface="Verdana" panose="020B0604030504040204" pitchFamily="34" charset="0"/>
                          <a:ea typeface="Verdana" panose="020B0604030504040204" pitchFamily="34" charset="0"/>
                          <a:cs typeface="Verdana" panose="020B0604030504040204" pitchFamily="34" charset="0"/>
                        </a:rPr>
                        <a:t>highly </a:t>
                      </a:r>
                      <a:r>
                        <a:rPr lang="en-CA" altLang="en-US" sz="2000" b="1" dirty="0" smtClean="0">
                          <a:latin typeface="Verdana" panose="020B0604030504040204" pitchFamily="34" charset="0"/>
                          <a:ea typeface="Verdana" panose="020B0604030504040204" pitchFamily="34" charset="0"/>
                          <a:cs typeface="Verdana" panose="020B0604030504040204" pitchFamily="34" charset="0"/>
                        </a:rPr>
                        <a:t>individualized</a:t>
                      </a:r>
                    </a:p>
                  </a:txBody>
                  <a:tcPr marL="91438" marR="91438" marT="45732" marB="45732"/>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b="0" dirty="0" smtClean="0">
                          <a:latin typeface="Verdana" panose="020B0604030504040204" pitchFamily="34" charset="0"/>
                          <a:ea typeface="Verdana" panose="020B0604030504040204" pitchFamily="34" charset="0"/>
                          <a:cs typeface="Verdana" panose="020B0604030504040204" pitchFamily="34" charset="0"/>
                        </a:rPr>
                        <a:t>conduct an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individualized assessment </a:t>
                      </a:r>
                      <a:r>
                        <a:rPr lang="en-US" altLang="en-US" sz="2000" b="0" dirty="0" smtClean="0">
                          <a:latin typeface="Verdana" panose="020B0604030504040204" pitchFamily="34" charset="0"/>
                          <a:ea typeface="Verdana" panose="020B0604030504040204" pitchFamily="34" charset="0"/>
                          <a:cs typeface="Verdana" panose="020B0604030504040204" pitchFamily="34" charset="0"/>
                        </a:rPr>
                        <a:t>of the student</a:t>
                      </a:r>
                    </a:p>
                  </a:txBody>
                  <a:tcPr marL="91438" marR="91438" marT="45732" marB="45732"/>
                </a:tc>
              </a:tr>
              <a:tr h="121823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2000" b="0" dirty="0" smtClean="0">
                          <a:latin typeface="Verdana" panose="020B0604030504040204" pitchFamily="34" charset="0"/>
                          <a:ea typeface="Verdana" panose="020B0604030504040204" pitchFamily="34" charset="0"/>
                          <a:cs typeface="Verdana" panose="020B0604030504040204" pitchFamily="34" charset="0"/>
                        </a:rPr>
                        <a:t>to</a:t>
                      </a:r>
                      <a:r>
                        <a:rPr lang="en-CA" altLang="en-US" sz="2000" b="0" baseline="0" dirty="0" smtClean="0">
                          <a:latin typeface="Verdana" panose="020B0604030504040204" pitchFamily="34" charset="0"/>
                          <a:ea typeface="Verdana" panose="020B0604030504040204" pitchFamily="34" charset="0"/>
                          <a:cs typeface="Verdana" panose="020B0604030504040204" pitchFamily="34" charset="0"/>
                        </a:rPr>
                        <a:t> c</a:t>
                      </a:r>
                      <a:r>
                        <a:rPr lang="en-CA" altLang="en-US" sz="2000" b="0" dirty="0" smtClean="0">
                          <a:latin typeface="Verdana" panose="020B0604030504040204" pitchFamily="34" charset="0"/>
                          <a:ea typeface="Verdana" panose="020B0604030504040204" pitchFamily="34" charset="0"/>
                          <a:cs typeface="Verdana" panose="020B0604030504040204" pitchFamily="34" charset="0"/>
                        </a:rPr>
                        <a:t>onsider </a:t>
                      </a:r>
                      <a:r>
                        <a:rPr lang="en-CA" altLang="en-US" sz="2000" b="1" dirty="0" smtClean="0">
                          <a:latin typeface="Verdana" panose="020B0604030504040204" pitchFamily="34" charset="0"/>
                          <a:ea typeface="Verdana" panose="020B0604030504040204" pitchFamily="34" charset="0"/>
                          <a:cs typeface="Verdana" panose="020B0604030504040204" pitchFamily="34" charset="0"/>
                        </a:rPr>
                        <a:t>strengths, needs and requirements </a:t>
                      </a:r>
                      <a:r>
                        <a:rPr lang="en-CA" altLang="en-US" sz="2000" b="0" dirty="0" smtClean="0">
                          <a:latin typeface="Verdana" panose="020B0604030504040204" pitchFamily="34" charset="0"/>
                          <a:ea typeface="Verdana" panose="020B0604030504040204" pitchFamily="34" charset="0"/>
                          <a:cs typeface="Verdana" panose="020B0604030504040204" pitchFamily="34" charset="0"/>
                        </a:rPr>
                        <a:t>of the student, and the context</a:t>
                      </a:r>
                    </a:p>
                  </a:txBody>
                  <a:tcPr marL="91438" marR="91438" marT="45732" marB="45732"/>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b="1" dirty="0" smtClean="0">
                          <a:latin typeface="Verdana" panose="020B0604030504040204" pitchFamily="34" charset="0"/>
                          <a:ea typeface="Verdana" panose="020B0604030504040204" pitchFamily="34" charset="0"/>
                          <a:cs typeface="Verdana" panose="020B0604030504040204" pitchFamily="34" charset="0"/>
                        </a:rPr>
                        <a:t>consult</a:t>
                      </a:r>
                      <a:r>
                        <a:rPr lang="en-US" altLang="en-US" sz="2000" b="0" dirty="0" smtClean="0">
                          <a:latin typeface="Verdana" panose="020B0604030504040204" pitchFamily="34" charset="0"/>
                          <a:ea typeface="Verdana" panose="020B0604030504040204" pitchFamily="34" charset="0"/>
                          <a:cs typeface="Verdana" panose="020B0604030504040204" pitchFamily="34" charset="0"/>
                        </a:rPr>
                        <a:t> with experts and others to gather information relevant to providing accommodation</a:t>
                      </a:r>
                      <a:r>
                        <a:rPr lang="en-US" altLang="en-US" sz="20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b="0" dirty="0" smtClean="0">
                          <a:latin typeface="Verdana" panose="020B0604030504040204" pitchFamily="34" charset="0"/>
                          <a:ea typeface="Verdana" panose="020B0604030504040204" pitchFamily="34" charset="0"/>
                          <a:cs typeface="Verdana" panose="020B0604030504040204" pitchFamily="34" charset="0"/>
                        </a:rPr>
                        <a:t>(where</a:t>
                      </a:r>
                      <a:r>
                        <a:rPr lang="en-US" altLang="en-US" sz="16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b="0" dirty="0" smtClean="0">
                          <a:latin typeface="Verdana" panose="020B0604030504040204" pitchFamily="34" charset="0"/>
                          <a:ea typeface="Verdana" panose="020B0604030504040204" pitchFamily="34" charset="0"/>
                          <a:cs typeface="Verdana" panose="020B0604030504040204" pitchFamily="34" charset="0"/>
                        </a:rPr>
                        <a:t>necessary)</a:t>
                      </a:r>
                    </a:p>
                  </a:txBody>
                  <a:tcPr marL="91438" marR="91438" marT="45732" marB="45732"/>
                </a:tc>
              </a:tr>
              <a:tr h="368318">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2000" b="0" dirty="0" smtClean="0">
                          <a:latin typeface="Verdana" panose="020B0604030504040204" pitchFamily="34" charset="0"/>
                          <a:ea typeface="Verdana" panose="020B0604030504040204" pitchFamily="34" charset="0"/>
                          <a:cs typeface="Verdana" panose="020B0604030504040204" pitchFamily="34" charset="0"/>
                        </a:rPr>
                        <a:t>provided in a </a:t>
                      </a:r>
                      <a:r>
                        <a:rPr lang="en-CA" altLang="en-US" sz="2000" b="1" dirty="0" smtClean="0">
                          <a:latin typeface="Verdana" panose="020B0604030504040204" pitchFamily="34" charset="0"/>
                          <a:ea typeface="Verdana" panose="020B0604030504040204" pitchFamily="34" charset="0"/>
                          <a:cs typeface="Verdana" panose="020B0604030504040204" pitchFamily="34" charset="0"/>
                        </a:rPr>
                        <a:t>timely</a:t>
                      </a:r>
                      <a:r>
                        <a:rPr lang="en-CA" altLang="en-US" sz="2000" b="0" dirty="0" smtClean="0">
                          <a:latin typeface="Verdana" panose="020B0604030504040204" pitchFamily="34" charset="0"/>
                          <a:ea typeface="Verdana" panose="020B0604030504040204" pitchFamily="34" charset="0"/>
                          <a:cs typeface="Verdana" panose="020B0604030504040204" pitchFamily="34" charset="0"/>
                        </a:rPr>
                        <a:t> manner</a:t>
                      </a:r>
                    </a:p>
                  </a:txBody>
                  <a:tcPr marL="91438" marR="91438" marT="45732" marB="45732"/>
                </a:tc>
                <a:tc>
                  <a:txBody>
                    <a:bodyPr/>
                    <a:lstStyle/>
                    <a:p>
                      <a:endParaRPr lang="en-CA" sz="2000" b="0" dirty="0">
                        <a:latin typeface="Verdana" panose="020B0604030504040204" pitchFamily="34" charset="0"/>
                        <a:ea typeface="Verdana" panose="020B0604030504040204" pitchFamily="34" charset="0"/>
                        <a:cs typeface="Verdana" panose="020B0604030504040204" pitchFamily="34" charset="0"/>
                      </a:endParaRPr>
                    </a:p>
                  </a:txBody>
                  <a:tcPr marL="91438" marR="91438" marT="45732" marB="45732"/>
                </a:tc>
              </a:tr>
            </a:tbl>
          </a:graphicData>
        </a:graphic>
      </p:graphicFrame>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21</a:t>
            </a:fld>
            <a:endParaRPr lang="en-CA"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214313" y="-900399"/>
            <a:ext cx="1555234"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Notable Decisions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7106"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47110" name="Picture 7"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235825" y="404813"/>
            <a:ext cx="16351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5"/>
          <p:cNvSpPr txBox="1">
            <a:spLocks noChangeArrowheads="1"/>
          </p:cNvSpPr>
          <p:nvPr/>
        </p:nvSpPr>
        <p:spPr bwMode="auto">
          <a:xfrm>
            <a:off x="2195513" y="636588"/>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Notable Decisions</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47108" name="Rectangle 4"/>
          <p:cNvSpPr>
            <a:spLocks noChangeArrowheads="1"/>
          </p:cNvSpPr>
          <p:nvPr/>
        </p:nvSpPr>
        <p:spPr bwMode="auto">
          <a:xfrm>
            <a:off x="214313" y="1947863"/>
            <a:ext cx="4789487"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pPr>
            <a:r>
              <a:rPr lang="en-CA" altLang="en-US" sz="2600" dirty="0">
                <a:latin typeface="Verdana" panose="020B0604030504040204" pitchFamily="34" charset="0"/>
                <a:ea typeface="Verdana" panose="020B0604030504040204" pitchFamily="34" charset="0"/>
                <a:cs typeface="Verdana" panose="020B0604030504040204" pitchFamily="34" charset="0"/>
              </a:rPr>
              <a:t>Supreme Court of Canada decision in </a:t>
            </a:r>
            <a:r>
              <a:rPr lang="en-CA" altLang="en-US" sz="2600" i="1" dirty="0">
                <a:latin typeface="Verdana" panose="020B0604030504040204" pitchFamily="34" charset="0"/>
                <a:ea typeface="Verdana" panose="020B0604030504040204" pitchFamily="34" charset="0"/>
                <a:cs typeface="Verdana" panose="020B0604030504040204" pitchFamily="34" charset="0"/>
              </a:rPr>
              <a:t>Moore v. British Columbia (Education), </a:t>
            </a:r>
            <a:r>
              <a:rPr lang="en-CA" altLang="en-US" sz="2600" dirty="0">
                <a:latin typeface="Verdana" panose="020B0604030504040204" pitchFamily="34" charset="0"/>
                <a:ea typeface="Verdana" panose="020B0604030504040204" pitchFamily="34" charset="0"/>
                <a:cs typeface="Verdana" panose="020B0604030504040204" pitchFamily="34" charset="0"/>
              </a:rPr>
              <a:t>2012 SCC 61;</a:t>
            </a:r>
          </a:p>
          <a:p>
            <a:pPr eaLnBrk="1" hangingPunct="1">
              <a:spcBef>
                <a:spcPts val="600"/>
              </a:spcBef>
            </a:pPr>
            <a:r>
              <a:rPr lang="en-CA" altLang="en-US" sz="2600" dirty="0" smtClean="0">
                <a:latin typeface="Verdana" panose="020B0604030504040204" pitchFamily="34" charset="0"/>
                <a:ea typeface="Verdana" panose="020B0604030504040204" pitchFamily="34" charset="0"/>
                <a:cs typeface="Verdana" panose="020B0604030504040204" pitchFamily="34" charset="0"/>
              </a:rPr>
              <a:t>This </a:t>
            </a:r>
            <a:r>
              <a:rPr lang="en-CA" altLang="en-US" sz="2600" dirty="0">
                <a:latin typeface="Verdana" panose="020B0604030504040204" pitchFamily="34" charset="0"/>
                <a:ea typeface="Verdana" panose="020B0604030504040204" pitchFamily="34" charset="0"/>
                <a:cs typeface="Verdana" panose="020B0604030504040204" pitchFamily="34" charset="0"/>
              </a:rPr>
              <a:t>decision provides guidance on how human rights cases within the education context are to be adjudicated;</a:t>
            </a:r>
          </a:p>
        </p:txBody>
      </p:sp>
      <p:pic>
        <p:nvPicPr>
          <p:cNvPr id="47109" name="Picture 5" descr="Picture of 2 men - Frederick Moore with his son Jeffrey Moore" title="Picture"/>
          <p:cNvPicPr>
            <a:picLocks noChangeAspect="1"/>
          </p:cNvPicPr>
          <p:nvPr/>
        </p:nvPicPr>
        <p:blipFill>
          <a:blip r:embed="rId5">
            <a:extLst>
              <a:ext uri="{28A0092B-C50C-407E-A947-70E740481C1C}">
                <a14:useLocalDpi xmlns:a14="http://schemas.microsoft.com/office/drawing/2010/main" val="0"/>
              </a:ext>
            </a:extLst>
          </a:blip>
          <a:srcRect l="52710" r="-121" b="16508"/>
          <a:stretch>
            <a:fillRect/>
          </a:stretch>
        </p:blipFill>
        <p:spPr bwMode="auto">
          <a:xfrm>
            <a:off x="5076825" y="2133600"/>
            <a:ext cx="367188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22</a:t>
            </a:fld>
            <a:endParaRPr lang="en-CA"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p:nvPr/>
        </p:nvSpPr>
        <p:spPr>
          <a:xfrm>
            <a:off x="483519" y="-1035496"/>
            <a:ext cx="359386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 Individualized Education Programs/ Plans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9155" name="Rectangle 3"/>
          <p:cNvSpPr>
            <a:spLocks noChangeArrowheads="1"/>
          </p:cNvSpPr>
          <p:nvPr/>
        </p:nvSpPr>
        <p:spPr bwMode="auto">
          <a:xfrm>
            <a:off x="487363" y="2708275"/>
            <a:ext cx="82248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3600" b="1" dirty="0">
                <a:solidFill>
                  <a:srgbClr val="002060"/>
                </a:solidFill>
                <a:latin typeface="Verdana" panose="020B0604030504040204" pitchFamily="34" charset="0"/>
                <a:ea typeface="Verdana" panose="020B0604030504040204" pitchFamily="34" charset="0"/>
                <a:cs typeface="Verdana" panose="020B0604030504040204" pitchFamily="34" charset="0"/>
              </a:rPr>
              <a:t>4. Individualized Education Programs/Plans</a:t>
            </a:r>
          </a:p>
        </p:txBody>
      </p:sp>
      <p:pic>
        <p:nvPicPr>
          <p:cNvPr id="49154" name="Picture 2" descr="line separator"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05263"/>
            <a:ext cx="7904162"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23</a:t>
            </a:fld>
            <a:endParaRPr lang="en-CA"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94982" y="-979001"/>
            <a:ext cx="3169714"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Human Rights and Inclusive Education</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1202" name="Group 2" descr="ARCH Disability Law Centre with line separator" title="logo"/>
          <p:cNvGrpSpPr>
            <a:grpSpLocks/>
          </p:cNvGrpSpPr>
          <p:nvPr/>
        </p:nvGrpSpPr>
        <p:grpSpPr bwMode="auto">
          <a:xfrm>
            <a:off x="71438" y="85725"/>
            <a:ext cx="9001125"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2952" y="86135"/>
              <a:ext cx="1561905" cy="1571215"/>
            </a:xfrm>
            <a:prstGeom prst="rect">
              <a:avLst/>
            </a:prstGeom>
          </p:spPr>
        </p:pic>
      </p:grpSp>
      <p:pic>
        <p:nvPicPr>
          <p:cNvPr id="51206"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5"/>
          <p:cNvSpPr txBox="1">
            <a:spLocks noChangeArrowheads="1"/>
          </p:cNvSpPr>
          <p:nvPr/>
        </p:nvSpPr>
        <p:spPr bwMode="auto">
          <a:xfrm>
            <a:off x="2124075" y="438150"/>
            <a:ext cx="4608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Human Rights and Inclusive Education</a:t>
            </a:r>
            <a:endPar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51204" name="TextBox 7"/>
          <p:cNvSpPr txBox="1">
            <a:spLocks noChangeArrowheads="1"/>
          </p:cNvSpPr>
          <p:nvPr/>
        </p:nvSpPr>
        <p:spPr bwMode="auto">
          <a:xfrm>
            <a:off x="2555875" y="1427163"/>
            <a:ext cx="489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a:solidFill>
                  <a:srgbClr val="476FA2"/>
                </a:solidFill>
                <a:latin typeface="Verdana" panose="020B0604030504040204" pitchFamily="34" charset="0"/>
                <a:ea typeface="Verdana" panose="020B0604030504040204" pitchFamily="34" charset="0"/>
                <a:cs typeface="Verdana" panose="020B0604030504040204" pitchFamily="34" charset="0"/>
              </a:rPr>
              <a:t>Ontario’s</a:t>
            </a:r>
            <a:r>
              <a:rPr lang="pt-BR" altLang="en-US" sz="2400" i="1">
                <a:solidFill>
                  <a:srgbClr val="476FA2"/>
                </a:solidFill>
                <a:latin typeface="Verdana" panose="020B0604030504040204" pitchFamily="34" charset="0"/>
                <a:ea typeface="Verdana" panose="020B0604030504040204" pitchFamily="34" charset="0"/>
                <a:cs typeface="Verdana" panose="020B0604030504040204" pitchFamily="34" charset="0"/>
              </a:rPr>
              <a:t> Education Act</a:t>
            </a:r>
            <a:endParaRPr lang="en-CA" altLang="en-US" sz="2400" i="1">
              <a:solidFill>
                <a:srgbClr val="476FA2"/>
              </a:solidFill>
              <a:latin typeface="Verdana" panose="020B0604030504040204" pitchFamily="34" charset="0"/>
              <a:ea typeface="Verdana" panose="020B0604030504040204" pitchFamily="34" charset="0"/>
              <a:cs typeface="Verdana" panose="020B0604030504040204" pitchFamily="34" charset="0"/>
            </a:endParaRPr>
          </a:p>
        </p:txBody>
      </p:sp>
      <p:sp>
        <p:nvSpPr>
          <p:cNvPr id="51205" name="Rectangle 5"/>
          <p:cNvSpPr txBox="1">
            <a:spLocks noChangeArrowheads="1"/>
          </p:cNvSpPr>
          <p:nvPr/>
        </p:nvSpPr>
        <p:spPr bwMode="auto">
          <a:xfrm>
            <a:off x="561975" y="21526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pPr>
            <a:r>
              <a:rPr lang="en-CA" altLang="en-US" sz="2400">
                <a:latin typeface="Verdana" panose="020B0604030504040204" pitchFamily="34" charset="0"/>
                <a:ea typeface="Verdana" panose="020B0604030504040204" pitchFamily="34" charset="0"/>
                <a:cs typeface="Verdana" panose="020B0604030504040204" pitchFamily="34" charset="0"/>
              </a:rPr>
              <a:t>Governs all publically funded elementary and secondary education services</a:t>
            </a:r>
          </a:p>
          <a:p>
            <a:pPr eaLnBrk="1" hangingPunct="1">
              <a:lnSpc>
                <a:spcPct val="90000"/>
              </a:lnSpc>
              <a:spcBef>
                <a:spcPct val="0"/>
              </a:spcBef>
            </a:pPr>
            <a:endParaRPr lang="en-CA"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0"/>
              </a:spcBef>
            </a:pPr>
            <a:r>
              <a:rPr lang="en-CA" altLang="en-US" sz="2400">
                <a:latin typeface="Verdana" panose="020B0604030504040204" pitchFamily="34" charset="0"/>
                <a:ea typeface="Verdana" panose="020B0604030504040204" pitchFamily="34" charset="0"/>
                <a:cs typeface="Verdana" panose="020B0604030504040204" pitchFamily="34" charset="0"/>
              </a:rPr>
              <a:t>Sets out rules and timelines for the Identification, Placement, and Review Committee (IPRC)</a:t>
            </a:r>
          </a:p>
          <a:p>
            <a:pPr eaLnBrk="1" hangingPunct="1">
              <a:lnSpc>
                <a:spcPct val="90000"/>
              </a:lnSpc>
              <a:spcBef>
                <a:spcPct val="0"/>
              </a:spcBef>
            </a:pPr>
            <a:endParaRPr lang="en-CA"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0"/>
              </a:spcBef>
            </a:pPr>
            <a:r>
              <a:rPr lang="en-CA" altLang="en-US" sz="2400">
                <a:latin typeface="Verdana" panose="020B0604030504040204" pitchFamily="34" charset="0"/>
                <a:ea typeface="Verdana" panose="020B0604030504040204" pitchFamily="34" charset="0"/>
                <a:cs typeface="Verdana" panose="020B0604030504040204" pitchFamily="34" charset="0"/>
              </a:rPr>
              <a:t>The Act puts an obligation on the principal and the school board to create an Individual Education Plan (IEP)</a:t>
            </a:r>
          </a:p>
          <a:p>
            <a:pPr eaLnBrk="1" hangingPunct="1">
              <a:lnSpc>
                <a:spcPct val="90000"/>
              </a:lnSpc>
              <a:spcBef>
                <a:spcPct val="0"/>
              </a:spcBef>
            </a:pPr>
            <a:endParaRPr lang="en-CA"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0"/>
              </a:spcBef>
            </a:pPr>
            <a:r>
              <a:rPr lang="en-CA" altLang="en-US" sz="2400">
                <a:latin typeface="Verdana" panose="020B0604030504040204" pitchFamily="34" charset="0"/>
                <a:ea typeface="Verdana" panose="020B0604030504040204" pitchFamily="34" charset="0"/>
                <a:cs typeface="Verdana" panose="020B0604030504040204" pitchFamily="34" charset="0"/>
              </a:rPr>
              <a:t>You do not have to be “identified” in order to have your needs accommodated</a:t>
            </a:r>
          </a:p>
          <a:p>
            <a:pPr eaLnBrk="1" hangingPunct="1">
              <a:lnSpc>
                <a:spcPct val="90000"/>
              </a:lnSpc>
              <a:spcBef>
                <a:spcPct val="0"/>
              </a:spcBef>
              <a:buFontTx/>
              <a:buNone/>
            </a:pPr>
            <a:endParaRPr lang="en-CA" altLang="en-US" sz="240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24</a:t>
            </a:fld>
            <a:endParaRPr lang="en-CA"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395288" y="-1023470"/>
            <a:ext cx="4713726"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Identification, Placement and Review Committee’s (IPRCs)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3250"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53253"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5"/>
          <p:cNvSpPr txBox="1">
            <a:spLocks noChangeArrowheads="1"/>
          </p:cNvSpPr>
          <p:nvPr/>
        </p:nvSpPr>
        <p:spPr bwMode="auto">
          <a:xfrm>
            <a:off x="1979613" y="438150"/>
            <a:ext cx="604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Identification, Placement and Review Committee’s (IPRCs)</a:t>
            </a:r>
            <a:endPar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53254" name="Rectangle 2"/>
          <p:cNvSpPr>
            <a:spLocks noChangeArrowheads="1"/>
          </p:cNvSpPr>
          <p:nvPr/>
        </p:nvSpPr>
        <p:spPr bwMode="auto">
          <a:xfrm>
            <a:off x="2771775" y="1527175"/>
            <a:ext cx="3792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a:solidFill>
                  <a:srgbClr val="476FA2"/>
                </a:solidFill>
                <a:latin typeface="Verdana" panose="020B0604030504040204" pitchFamily="34" charset="0"/>
                <a:ea typeface="Verdana" panose="020B0604030504040204" pitchFamily="34" charset="0"/>
                <a:cs typeface="Verdana" panose="020B0604030504040204" pitchFamily="34" charset="0"/>
              </a:rPr>
              <a:t>Ontario’s</a:t>
            </a:r>
            <a:r>
              <a:rPr lang="pt-BR" altLang="en-US" sz="2400" i="1">
                <a:solidFill>
                  <a:srgbClr val="476FA2"/>
                </a:solidFill>
                <a:latin typeface="Verdana" panose="020B0604030504040204" pitchFamily="34" charset="0"/>
                <a:ea typeface="Verdana" panose="020B0604030504040204" pitchFamily="34" charset="0"/>
                <a:cs typeface="Verdana" panose="020B0604030504040204" pitchFamily="34" charset="0"/>
              </a:rPr>
              <a:t> Education Act</a:t>
            </a:r>
            <a:endParaRPr lang="en-CA" altLang="en-US" sz="2400" i="1">
              <a:solidFill>
                <a:srgbClr val="476FA2"/>
              </a:solidFill>
              <a:latin typeface="Verdana" panose="020B0604030504040204" pitchFamily="34" charset="0"/>
              <a:ea typeface="Verdana" panose="020B0604030504040204" pitchFamily="34" charset="0"/>
              <a:cs typeface="Verdana" panose="020B0604030504040204" pitchFamily="34" charset="0"/>
            </a:endParaRPr>
          </a:p>
        </p:txBody>
      </p:sp>
      <p:sp>
        <p:nvSpPr>
          <p:cNvPr id="53252" name="Rectangle 4"/>
          <p:cNvSpPr>
            <a:spLocks noChangeArrowheads="1"/>
          </p:cNvSpPr>
          <p:nvPr/>
        </p:nvSpPr>
        <p:spPr bwMode="auto">
          <a:xfrm>
            <a:off x="395288" y="2124075"/>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spcAft>
                <a:spcPts val="600"/>
              </a:spcAft>
            </a:pPr>
            <a:r>
              <a:rPr lang="en-CA" altLang="en-US" sz="2400" dirty="0">
                <a:latin typeface="Verdana" panose="020B0604030504040204" pitchFamily="34" charset="0"/>
                <a:ea typeface="Verdana" panose="020B0604030504040204" pitchFamily="34" charset="0"/>
                <a:cs typeface="Verdana" panose="020B0604030504040204" pitchFamily="34" charset="0"/>
              </a:rPr>
              <a:t>IPRCs are essentially the mechanism by which placements are chosen</a:t>
            </a:r>
          </a:p>
          <a:p>
            <a:pPr>
              <a:spcBef>
                <a:spcPts val="600"/>
              </a:spcBef>
              <a:spcAft>
                <a:spcPts val="600"/>
              </a:spcAft>
            </a:pPr>
            <a:r>
              <a:rPr lang="en-CA" altLang="en-US" sz="2400" dirty="0">
                <a:latin typeface="Verdana" panose="020B0604030504040204" pitchFamily="34" charset="0"/>
                <a:ea typeface="Verdana" panose="020B0604030504040204" pitchFamily="34" charset="0"/>
                <a:cs typeface="Verdana" panose="020B0604030504040204" pitchFamily="34" charset="0"/>
              </a:rPr>
              <a:t>IPRC process can be started by parent/guardian or the principal</a:t>
            </a:r>
          </a:p>
          <a:p>
            <a:pPr>
              <a:spcBef>
                <a:spcPts val="600"/>
              </a:spcBef>
              <a:spcAft>
                <a:spcPts val="600"/>
              </a:spcAft>
            </a:pPr>
            <a:r>
              <a:rPr lang="en-CA" altLang="en-US" sz="2400" dirty="0">
                <a:latin typeface="Verdana" panose="020B0604030504040204" pitchFamily="34" charset="0"/>
                <a:ea typeface="Verdana" panose="020B0604030504040204" pitchFamily="34" charset="0"/>
                <a:cs typeface="Verdana" panose="020B0604030504040204" pitchFamily="34" charset="0"/>
              </a:rPr>
              <a:t>Before considering placing a student in a special education class, committee must first consider whether placement in a </a:t>
            </a:r>
            <a:r>
              <a:rPr lang="en-CA" altLang="en-US" sz="2400" u="sng" dirty="0">
                <a:latin typeface="Verdana" panose="020B0604030504040204" pitchFamily="34" charset="0"/>
                <a:ea typeface="Verdana" panose="020B0604030504040204" pitchFamily="34" charset="0"/>
                <a:cs typeface="Verdana" panose="020B0604030504040204" pitchFamily="34" charset="0"/>
              </a:rPr>
              <a:t>regular class, with appropriate special education programs and services</a:t>
            </a:r>
            <a:r>
              <a:rPr lang="en-CA" altLang="en-US" sz="2400" dirty="0">
                <a:latin typeface="Verdana" panose="020B0604030504040204" pitchFamily="34" charset="0"/>
                <a:ea typeface="Verdana" panose="020B0604030504040204" pitchFamily="34" charset="0"/>
                <a:cs typeface="Verdana" panose="020B0604030504040204" pitchFamily="34" charset="0"/>
              </a:rPr>
              <a:t>, would meet the student's needs and be consistent with the parent's preferences</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25</a:t>
            </a:fld>
            <a:endParaRPr lang="en-CA"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258094" y="-933449"/>
            <a:ext cx="5524846" cy="553998"/>
          </a:xfrm>
          <a:prstGeom prst="rect">
            <a:avLst/>
          </a:prstGeom>
        </p:spPr>
        <p:txBody>
          <a:bodyPr wrap="none">
            <a:spAutoFit/>
          </a:bodyPr>
          <a:lstStyle/>
          <a:p>
            <a:r>
              <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Identification, Placement and Review Committee’s (</a:t>
            </a:r>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IPRCs)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5298"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55301"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5"/>
          <p:cNvSpPr txBox="1">
            <a:spLocks noChangeArrowheads="1"/>
          </p:cNvSpPr>
          <p:nvPr/>
        </p:nvSpPr>
        <p:spPr bwMode="auto">
          <a:xfrm>
            <a:off x="1979613" y="438150"/>
            <a:ext cx="612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Identification, Placement and Review Committee’s (IPRCs)</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55302" name="Rectangle 2"/>
          <p:cNvSpPr>
            <a:spLocks noChangeArrowheads="1"/>
          </p:cNvSpPr>
          <p:nvPr/>
        </p:nvSpPr>
        <p:spPr bwMode="auto">
          <a:xfrm>
            <a:off x="2700338" y="1484313"/>
            <a:ext cx="379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a:solidFill>
                  <a:srgbClr val="476FA2"/>
                </a:solidFill>
                <a:latin typeface="Verdana" panose="020B0604030504040204" pitchFamily="34" charset="0"/>
                <a:ea typeface="Verdana" panose="020B0604030504040204" pitchFamily="34" charset="0"/>
                <a:cs typeface="Verdana" panose="020B0604030504040204" pitchFamily="34" charset="0"/>
              </a:rPr>
              <a:t>Ontario’s</a:t>
            </a:r>
            <a:r>
              <a:rPr lang="pt-BR" altLang="en-US" sz="2400" i="1">
                <a:solidFill>
                  <a:srgbClr val="476FA2"/>
                </a:solidFill>
                <a:latin typeface="Verdana" panose="020B0604030504040204" pitchFamily="34" charset="0"/>
                <a:ea typeface="Verdana" panose="020B0604030504040204" pitchFamily="34" charset="0"/>
                <a:cs typeface="Verdana" panose="020B0604030504040204" pitchFamily="34" charset="0"/>
              </a:rPr>
              <a:t> Education Act</a:t>
            </a:r>
            <a:endParaRPr lang="en-CA" altLang="en-US" sz="2400" i="1">
              <a:solidFill>
                <a:srgbClr val="476FA2"/>
              </a:solidFill>
              <a:latin typeface="Verdana" panose="020B0604030504040204" pitchFamily="34" charset="0"/>
              <a:ea typeface="Verdana" panose="020B0604030504040204" pitchFamily="34" charset="0"/>
              <a:cs typeface="Verdana" panose="020B0604030504040204" pitchFamily="34" charset="0"/>
            </a:endParaRPr>
          </a:p>
        </p:txBody>
      </p:sp>
      <p:sp>
        <p:nvSpPr>
          <p:cNvPr id="55300" name="Rectangle 4"/>
          <p:cNvSpPr>
            <a:spLocks noChangeArrowheads="1"/>
          </p:cNvSpPr>
          <p:nvPr/>
        </p:nvSpPr>
        <p:spPr bwMode="auto">
          <a:xfrm>
            <a:off x="584200" y="2276475"/>
            <a:ext cx="784383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200"/>
              </a:spcBef>
              <a:spcAft>
                <a:spcPts val="1200"/>
              </a:spcAft>
            </a:pPr>
            <a:r>
              <a:rPr lang="en-CA" altLang="en-US" sz="2800" dirty="0">
                <a:latin typeface="Verdana" panose="020B0604030504040204" pitchFamily="34" charset="0"/>
                <a:ea typeface="Verdana" panose="020B0604030504040204" pitchFamily="34" charset="0"/>
                <a:cs typeface="Verdana" panose="020B0604030504040204" pitchFamily="34" charset="0"/>
              </a:rPr>
              <a:t>Remember that a school is still required to provide services, programming and accommodations regardless of whether an IPRC has been </a:t>
            </a:r>
            <a:r>
              <a:rPr lang="en-CA" altLang="en-US" sz="2800" dirty="0" smtClean="0">
                <a:latin typeface="Verdana" panose="020B0604030504040204" pitchFamily="34" charset="0"/>
                <a:ea typeface="Verdana" panose="020B0604030504040204" pitchFamily="34" charset="0"/>
                <a:cs typeface="Verdana" panose="020B0604030504040204" pitchFamily="34" charset="0"/>
              </a:rPr>
              <a:t>conducted</a:t>
            </a:r>
          </a:p>
          <a:p>
            <a:pPr>
              <a:spcBef>
                <a:spcPts val="1200"/>
              </a:spcBef>
              <a:spcAft>
                <a:spcPts val="1200"/>
              </a:spcAft>
            </a:pPr>
            <a:r>
              <a:rPr lang="en-CA" altLang="en-US" sz="2800" dirty="0" smtClean="0">
                <a:latin typeface="Verdana" panose="020B0604030504040204" pitchFamily="34" charset="0"/>
                <a:ea typeface="Verdana" panose="020B0604030504040204" pitchFamily="34" charset="0"/>
                <a:cs typeface="Verdana" panose="020B0604030504040204" pitchFamily="34" charset="0"/>
              </a:rPr>
              <a:t>IPRC’s </a:t>
            </a:r>
            <a:r>
              <a:rPr lang="en-CA" altLang="en-US" sz="2800" dirty="0">
                <a:latin typeface="Verdana" panose="020B0604030504040204" pitchFamily="34" charset="0"/>
                <a:ea typeface="Verdana" panose="020B0604030504040204" pitchFamily="34" charset="0"/>
                <a:cs typeface="Verdana" panose="020B0604030504040204" pitchFamily="34" charset="0"/>
              </a:rPr>
              <a:t>may be appropriate in certain situations and not in others</a:t>
            </a:r>
            <a:endParaRPr lang="en-CA" alt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26</a:t>
            </a:fld>
            <a:endParaRPr lang="en-CA"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09282" y="-938946"/>
            <a:ext cx="98135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IEPs in BC</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7346"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57349"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5"/>
          <p:cNvSpPr txBox="1">
            <a:spLocks noChangeArrowheads="1"/>
          </p:cNvSpPr>
          <p:nvPr/>
        </p:nvSpPr>
        <p:spPr bwMode="auto">
          <a:xfrm>
            <a:off x="1908175" y="661988"/>
            <a:ext cx="5327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IEPs in BC</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57348" name="Rectangle 4"/>
          <p:cNvSpPr>
            <a:spLocks noChangeArrowheads="1"/>
          </p:cNvSpPr>
          <p:nvPr/>
        </p:nvSpPr>
        <p:spPr bwMode="auto">
          <a:xfrm>
            <a:off x="466725" y="1844675"/>
            <a:ext cx="83534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 typeface="Arial" panose="020B0604020202020204" pitchFamily="34" charset="0"/>
              <a:buChar char="•"/>
            </a:pPr>
            <a:r>
              <a:rPr lang="en-CA" altLang="en-US">
                <a:latin typeface="Verdana" panose="020B0604030504040204" pitchFamily="34" charset="0"/>
                <a:ea typeface="Verdana" panose="020B0604030504040204" pitchFamily="34" charset="0"/>
                <a:cs typeface="Verdana" panose="020B0604030504040204" pitchFamily="34" charset="0"/>
              </a:rPr>
              <a:t>In BC, there is no equivalent to the IPRC</a:t>
            </a:r>
          </a:p>
          <a:p>
            <a:pPr lvl="1">
              <a:spcBef>
                <a:spcPct val="0"/>
              </a:spcBef>
              <a:buFont typeface="Arial" panose="020B0604020202020204" pitchFamily="34" charset="0"/>
              <a:buChar char="•"/>
            </a:pPr>
            <a:endParaRPr lang="en-CA" altLang="en-US">
              <a:latin typeface="Verdana" panose="020B0604030504040204" pitchFamily="34" charset="0"/>
              <a:ea typeface="Verdana" panose="020B0604030504040204" pitchFamily="34" charset="0"/>
              <a:cs typeface="Verdana" panose="020B0604030504040204" pitchFamily="34" charset="0"/>
            </a:endParaRPr>
          </a:p>
          <a:p>
            <a:pPr lvl="1">
              <a:spcBef>
                <a:spcPct val="0"/>
              </a:spcBef>
              <a:buFont typeface="Arial" panose="020B0604020202020204" pitchFamily="34" charset="0"/>
              <a:buChar char="•"/>
            </a:pPr>
            <a:r>
              <a:rPr lang="en-CA" altLang="en-US">
                <a:latin typeface="Verdana" panose="020B0604030504040204" pitchFamily="34" charset="0"/>
                <a:ea typeface="Verdana" panose="020B0604030504040204" pitchFamily="34" charset="0"/>
                <a:cs typeface="Verdana" panose="020B0604030504040204" pitchFamily="34" charset="0"/>
              </a:rPr>
              <a:t>Schools must ensure that IEPs are created for all students who have special needs</a:t>
            </a:r>
          </a:p>
          <a:p>
            <a:pPr lvl="1">
              <a:spcBef>
                <a:spcPct val="0"/>
              </a:spcBef>
              <a:buFont typeface="Arial" panose="020B0604020202020204" pitchFamily="34" charset="0"/>
              <a:buChar char="•"/>
            </a:pPr>
            <a:endParaRPr lang="en-CA" altLang="en-US">
              <a:latin typeface="Verdana" panose="020B0604030504040204" pitchFamily="34" charset="0"/>
              <a:ea typeface="Verdana" panose="020B0604030504040204" pitchFamily="34" charset="0"/>
              <a:cs typeface="Verdana" panose="020B0604030504040204" pitchFamily="34" charset="0"/>
            </a:endParaRPr>
          </a:p>
          <a:p>
            <a:pPr lvl="1">
              <a:spcBef>
                <a:spcPct val="0"/>
              </a:spcBef>
              <a:buFont typeface="Arial" panose="020B0604020202020204" pitchFamily="34" charset="0"/>
              <a:buChar char="•"/>
            </a:pPr>
            <a:r>
              <a:rPr lang="en-CA" altLang="en-US">
                <a:latin typeface="Verdana" panose="020B0604030504040204" pitchFamily="34" charset="0"/>
                <a:ea typeface="Verdana" panose="020B0604030504040204" pitchFamily="34" charset="0"/>
                <a:cs typeface="Verdana" panose="020B0604030504040204" pitchFamily="34" charset="0"/>
              </a:rPr>
              <a:t>Special needs are defined as disabilities “</a:t>
            </a:r>
            <a:r>
              <a:rPr lang="en-US" altLang="en-US">
                <a:latin typeface="Verdana" panose="020B0604030504040204" pitchFamily="34" charset="0"/>
                <a:ea typeface="Verdana" panose="020B0604030504040204" pitchFamily="34" charset="0"/>
                <a:cs typeface="Verdana" panose="020B0604030504040204" pitchFamily="34" charset="0"/>
              </a:rPr>
              <a:t>of an intellectual, physical, sensory, emotional or behavioral nature” and learning disabilities</a:t>
            </a:r>
            <a:endParaRPr lang="en-CA" altLang="en-US">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27</a:t>
            </a:fld>
            <a:endParaRPr lang="en-CA"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584102" y="-893722"/>
            <a:ext cx="1792478"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IEPs in BC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9394"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59397"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5"/>
          <p:cNvSpPr txBox="1">
            <a:spLocks noChangeArrowheads="1"/>
          </p:cNvSpPr>
          <p:nvPr/>
        </p:nvSpPr>
        <p:spPr bwMode="auto">
          <a:xfrm>
            <a:off x="1908175" y="735013"/>
            <a:ext cx="532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IEPs in BC</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59396" name="Rectangle 4"/>
          <p:cNvSpPr>
            <a:spLocks noChangeArrowheads="1"/>
          </p:cNvSpPr>
          <p:nvPr/>
        </p:nvSpPr>
        <p:spPr bwMode="auto">
          <a:xfrm>
            <a:off x="358775" y="1682750"/>
            <a:ext cx="85344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spcAft>
                <a:spcPts val="1200"/>
              </a:spcAft>
            </a:pPr>
            <a:r>
              <a:rPr lang="en-CA" altLang="en-US" sz="2700" dirty="0">
                <a:latin typeface="Verdana" panose="020B0604030504040204" pitchFamily="34" charset="0"/>
                <a:ea typeface="Verdana" panose="020B0604030504040204" pitchFamily="34" charset="0"/>
                <a:cs typeface="Verdana" panose="020B0604030504040204" pitchFamily="34" charset="0"/>
              </a:rPr>
              <a:t>Students with special needs must be placed in integrated classrooms unless their educational needs, or the educational needs of other students, indicate that a different placement would be </a:t>
            </a:r>
            <a:r>
              <a:rPr lang="en-CA" altLang="en-US" sz="2700" dirty="0" smtClean="0">
                <a:latin typeface="Verdana" panose="020B0604030504040204" pitchFamily="34" charset="0"/>
                <a:ea typeface="Verdana" panose="020B0604030504040204" pitchFamily="34" charset="0"/>
                <a:cs typeface="Verdana" panose="020B0604030504040204" pitchFamily="34" charset="0"/>
              </a:rPr>
              <a:t>better</a:t>
            </a:r>
          </a:p>
          <a:p>
            <a:pPr>
              <a:spcBef>
                <a:spcPts val="600"/>
              </a:spcBef>
              <a:spcAft>
                <a:spcPts val="1200"/>
              </a:spcAft>
            </a:pPr>
            <a:r>
              <a:rPr lang="en-CA" altLang="en-US" sz="2700" dirty="0" smtClean="0">
                <a:latin typeface="Verdana" panose="020B0604030504040204" pitchFamily="34" charset="0"/>
                <a:ea typeface="Verdana" panose="020B0604030504040204" pitchFamily="34" charset="0"/>
                <a:cs typeface="Verdana" panose="020B0604030504040204" pitchFamily="34" charset="0"/>
              </a:rPr>
              <a:t>If a parent believes a child would benefit from an IEP, ask the teacher for a meeting with the “school-based team” which assists the teacher to plan for students with special needs</a:t>
            </a:r>
            <a:endParaRPr lang="en-CA" altLang="en-US" sz="27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28</a:t>
            </a:fld>
            <a:endParaRPr lang="en-CA"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70794" y="-1072296"/>
            <a:ext cx="276344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BC: Appealing a school’s decision</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1442"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61445"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5"/>
          <p:cNvSpPr txBox="1">
            <a:spLocks noChangeArrowheads="1"/>
          </p:cNvSpPr>
          <p:nvPr/>
        </p:nvSpPr>
        <p:spPr bwMode="auto">
          <a:xfrm>
            <a:off x="1908175" y="404813"/>
            <a:ext cx="5329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BC: Appealing a school’s decision </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61444" name="Rectangle 4"/>
          <p:cNvSpPr>
            <a:spLocks noChangeArrowheads="1"/>
          </p:cNvSpPr>
          <p:nvPr/>
        </p:nvSpPr>
        <p:spPr bwMode="auto">
          <a:xfrm>
            <a:off x="-36513" y="1789113"/>
            <a:ext cx="866933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tabLst>
                <a:tab pos="914400" algn="l"/>
              </a:tabLst>
              <a:defRPr sz="3200">
                <a:solidFill>
                  <a:schemeClr val="tx1"/>
                </a:solidFill>
                <a:latin typeface="Arial" panose="020B0604020202020204" pitchFamily="34" charset="0"/>
              </a:defRPr>
            </a:lvl1pPr>
            <a:lvl2pPr marL="742950" indent="-285750">
              <a:spcBef>
                <a:spcPct val="20000"/>
              </a:spcBef>
              <a:buChar char="–"/>
              <a:tabLst>
                <a:tab pos="914400" algn="l"/>
              </a:tabLst>
              <a:defRPr sz="2800">
                <a:solidFill>
                  <a:schemeClr val="tx1"/>
                </a:solidFill>
                <a:latin typeface="Arial" panose="020B0604020202020204" pitchFamily="34" charset="0"/>
              </a:defRPr>
            </a:lvl2pPr>
            <a:lvl3pPr marL="1143000" indent="-228600">
              <a:spcBef>
                <a:spcPct val="20000"/>
              </a:spcBef>
              <a:buChar char="•"/>
              <a:tabLst>
                <a:tab pos="914400" algn="l"/>
              </a:tabLst>
              <a:defRPr sz="2400">
                <a:solidFill>
                  <a:schemeClr val="tx1"/>
                </a:solidFill>
                <a:latin typeface="Arial" panose="020B0604020202020204" pitchFamily="34" charset="0"/>
              </a:defRPr>
            </a:lvl3pPr>
            <a:lvl4pPr marL="1600200" indent="-228600">
              <a:spcBef>
                <a:spcPct val="20000"/>
              </a:spcBef>
              <a:buChar char="–"/>
              <a:tabLst>
                <a:tab pos="914400" algn="l"/>
              </a:tabLst>
              <a:defRPr sz="2000">
                <a:solidFill>
                  <a:schemeClr val="tx1"/>
                </a:solidFill>
                <a:latin typeface="Arial" panose="020B0604020202020204" pitchFamily="34" charset="0"/>
              </a:defRPr>
            </a:lvl4pPr>
            <a:lvl5pPr marL="2057400" indent="-228600">
              <a:spcBef>
                <a:spcPct val="20000"/>
              </a:spcBef>
              <a:buChar char="»"/>
              <a:tabLst>
                <a:tab pos="914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14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14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14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14400" algn="l"/>
              </a:tabLst>
              <a:defRPr sz="2000">
                <a:solidFill>
                  <a:schemeClr val="tx1"/>
                </a:solidFill>
                <a:latin typeface="Arial" panose="020B0604020202020204" pitchFamily="34" charset="0"/>
              </a:defRPr>
            </a:lvl9pPr>
          </a:lstStyle>
          <a:p>
            <a:pPr lvl="1">
              <a:spcBef>
                <a:spcPts val="1200"/>
              </a:spcBef>
              <a:spcAft>
                <a:spcPts val="600"/>
              </a:spcAft>
              <a:buFont typeface="Arial" panose="020B0604020202020204" pitchFamily="34" charset="0"/>
              <a:buChar char="•"/>
            </a:pPr>
            <a:r>
              <a:rPr lang="en-CA" altLang="en-US" sz="2750" dirty="0">
                <a:latin typeface="Verdana" panose="020B0604030504040204" pitchFamily="34" charset="0"/>
                <a:ea typeface="Verdana" panose="020B0604030504040204" pitchFamily="34" charset="0"/>
                <a:cs typeface="Verdana" panose="020B0604030504040204" pitchFamily="34" charset="0"/>
              </a:rPr>
              <a:t>BC’s School Act allows a parent or student to appeal any decision that “</a:t>
            </a:r>
            <a:r>
              <a:rPr lang="en-US" altLang="en-US" sz="2750" dirty="0">
                <a:latin typeface="Verdana" panose="020B0604030504040204" pitchFamily="34" charset="0"/>
                <a:ea typeface="Verdana" panose="020B0604030504040204" pitchFamily="34" charset="0"/>
                <a:cs typeface="Verdana" panose="020B0604030504040204" pitchFamily="34" charset="0"/>
              </a:rPr>
              <a:t>significantly affects the education, health or safety of a student”. This includes decisions about IEPs</a:t>
            </a:r>
          </a:p>
          <a:p>
            <a:pPr lvl="1">
              <a:spcBef>
                <a:spcPts val="1200"/>
              </a:spcBef>
              <a:spcAft>
                <a:spcPts val="600"/>
              </a:spcAft>
              <a:buFont typeface="Arial" panose="020B0604020202020204" pitchFamily="34" charset="0"/>
              <a:buChar char="•"/>
            </a:pPr>
            <a:r>
              <a:rPr lang="en-CA" altLang="en-US" sz="2750" dirty="0" smtClean="0">
                <a:latin typeface="Verdana" panose="020B0604030504040204" pitchFamily="34" charset="0"/>
                <a:ea typeface="Verdana" panose="020B0604030504040204" pitchFamily="34" charset="0"/>
                <a:cs typeface="Verdana" panose="020B0604030504040204" pitchFamily="34" charset="0"/>
              </a:rPr>
              <a:t>The </a:t>
            </a:r>
            <a:r>
              <a:rPr lang="en-CA" altLang="en-US" sz="2750" dirty="0">
                <a:latin typeface="Verdana" panose="020B0604030504040204" pitchFamily="34" charset="0"/>
                <a:ea typeface="Verdana" panose="020B0604030504040204" pitchFamily="34" charset="0"/>
                <a:cs typeface="Verdana" panose="020B0604030504040204" pitchFamily="34" charset="0"/>
              </a:rPr>
              <a:t>board must make a decision about the appeal within 45 days</a:t>
            </a:r>
          </a:p>
          <a:p>
            <a:pPr lvl="1">
              <a:spcBef>
                <a:spcPts val="1200"/>
              </a:spcBef>
              <a:spcAft>
                <a:spcPts val="600"/>
              </a:spcAft>
              <a:buFont typeface="Arial" panose="020B0604020202020204" pitchFamily="34" charset="0"/>
              <a:buChar char="•"/>
            </a:pPr>
            <a:r>
              <a:rPr lang="en-CA" altLang="en-US" sz="2750" dirty="0" smtClean="0">
                <a:latin typeface="Verdana" panose="020B0604030504040204" pitchFamily="34" charset="0"/>
                <a:ea typeface="Verdana" panose="020B0604030504040204" pitchFamily="34" charset="0"/>
                <a:cs typeface="Verdana" panose="020B0604030504040204" pitchFamily="34" charset="0"/>
              </a:rPr>
              <a:t>You </a:t>
            </a:r>
            <a:r>
              <a:rPr lang="en-CA" altLang="en-US" sz="2750" dirty="0">
                <a:latin typeface="Verdana" panose="020B0604030504040204" pitchFamily="34" charset="0"/>
                <a:ea typeface="Verdana" panose="020B0604030504040204" pitchFamily="34" charset="0"/>
                <a:cs typeface="Verdana" panose="020B0604030504040204" pitchFamily="34" charset="0"/>
              </a:rPr>
              <a:t>can submit a further appeal to the Superintendent of Appeals</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29</a:t>
            </a:fld>
            <a:endParaRPr lang="en-CA"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p:nvPr/>
        </p:nvSpPr>
        <p:spPr>
          <a:xfrm>
            <a:off x="107504" y="-1107504"/>
            <a:ext cx="217078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About ARCH and DABC</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195" name="Rectangle 3"/>
          <p:cNvSpPr>
            <a:spLocks noChangeArrowheads="1"/>
          </p:cNvSpPr>
          <p:nvPr/>
        </p:nvSpPr>
        <p:spPr bwMode="auto">
          <a:xfrm>
            <a:off x="487363" y="2708275"/>
            <a:ext cx="8224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3600" b="1">
                <a:solidFill>
                  <a:srgbClr val="002060"/>
                </a:solidFill>
                <a:latin typeface="Verdana" panose="020B0604030504040204" pitchFamily="34" charset="0"/>
                <a:ea typeface="Verdana" panose="020B0604030504040204" pitchFamily="34" charset="0"/>
                <a:cs typeface="Verdana" panose="020B0604030504040204" pitchFamily="34" charset="0"/>
              </a:rPr>
              <a:t>1. About ARCH and DABC</a:t>
            </a:r>
          </a:p>
        </p:txBody>
      </p:sp>
      <p:pic>
        <p:nvPicPr>
          <p:cNvPr id="8194" name="Picture 2" descr="line separator"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05263"/>
            <a:ext cx="7904162"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3BE8762-726B-4815-A91F-CF1C26A49637}" type="slidenum">
              <a:rPr lang="en-CA" altLang="en-US" smtClean="0"/>
              <a:pPr>
                <a:defRPr/>
              </a:pPr>
              <a:t>3</a:t>
            </a:fld>
            <a:endParaRPr lang="en-CA"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85482" y="-1072296"/>
            <a:ext cx="2749471"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Individual Education Plans (IEPs)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3490"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63493"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5"/>
          <p:cNvSpPr txBox="1">
            <a:spLocks noChangeArrowheads="1"/>
          </p:cNvSpPr>
          <p:nvPr/>
        </p:nvSpPr>
        <p:spPr bwMode="auto">
          <a:xfrm>
            <a:off x="2195513" y="404813"/>
            <a:ext cx="5137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Individual Education Plans (IEPs)</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63492" name="Rectangle 4"/>
          <p:cNvSpPr>
            <a:spLocks noChangeArrowheads="1"/>
          </p:cNvSpPr>
          <p:nvPr/>
        </p:nvSpPr>
        <p:spPr bwMode="auto">
          <a:xfrm>
            <a:off x="542925" y="1700213"/>
            <a:ext cx="82057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CA" altLang="en-US" sz="2800" dirty="0" smtClean="0">
                <a:latin typeface="Verdana" panose="020B0604030504040204" pitchFamily="34" charset="0"/>
                <a:ea typeface="Verdana" panose="020B0604030504040204" pitchFamily="34" charset="0"/>
                <a:cs typeface="Verdana" panose="020B0604030504040204" pitchFamily="34" charset="0"/>
              </a:rPr>
              <a:t>In </a:t>
            </a:r>
            <a:r>
              <a:rPr lang="en-CA" altLang="en-US" sz="2800" dirty="0">
                <a:latin typeface="Verdana" panose="020B0604030504040204" pitchFamily="34" charset="0"/>
                <a:ea typeface="Verdana" panose="020B0604030504040204" pitchFamily="34" charset="0"/>
                <a:cs typeface="Verdana" panose="020B0604030504040204" pitchFamily="34" charset="0"/>
              </a:rPr>
              <a:t>general, IEPs are essentially accommodation plans</a:t>
            </a:r>
          </a:p>
          <a:p>
            <a:pPr>
              <a:spcBef>
                <a:spcPct val="0"/>
              </a:spcBef>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CA" altLang="en-US" sz="2800" dirty="0">
                <a:latin typeface="Verdana" panose="020B0604030504040204" pitchFamily="34" charset="0"/>
                <a:ea typeface="Verdana" panose="020B0604030504040204" pitchFamily="34" charset="0"/>
                <a:cs typeface="Verdana" panose="020B0604030504040204" pitchFamily="34" charset="0"/>
              </a:rPr>
              <a:t>Written by school in consultation with parents/student</a:t>
            </a:r>
          </a:p>
          <a:p>
            <a:pPr>
              <a:spcBef>
                <a:spcPct val="0"/>
              </a:spcBef>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CA" altLang="en-US" sz="2800" dirty="0">
                <a:latin typeface="Verdana" panose="020B0604030504040204" pitchFamily="34" charset="0"/>
                <a:ea typeface="Verdana" panose="020B0604030504040204" pitchFamily="34" charset="0"/>
                <a:cs typeface="Verdana" panose="020B0604030504040204" pitchFamily="34" charset="0"/>
              </a:rPr>
              <a:t>They set out learning expectations, and an outline of how the student’s progress will be evaluated</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30</a:t>
            </a:fld>
            <a:endParaRPr lang="en-CA"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cNvSpPr/>
          <p:nvPr/>
        </p:nvSpPr>
        <p:spPr>
          <a:xfrm>
            <a:off x="96303" y="-858798"/>
            <a:ext cx="3560590" cy="553998"/>
          </a:xfrm>
          <a:prstGeom prst="rect">
            <a:avLst/>
          </a:prstGeom>
        </p:spPr>
        <p:txBody>
          <a:bodyPr wrap="none">
            <a:spAutoFit/>
          </a:bodyPr>
          <a:lstStyle/>
          <a:p>
            <a:r>
              <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Individual Education Plans (IEPs</a:t>
            </a:r>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5538" name="Group 2" descr="ARCH Disability Law Centre with line separator" title="logo"/>
          <p:cNvGrpSpPr>
            <a:grpSpLocks/>
          </p:cNvGrpSpPr>
          <p:nvPr/>
        </p:nvGrpSpPr>
        <p:grpSpPr bwMode="auto">
          <a:xfrm>
            <a:off x="71438" y="85725"/>
            <a:ext cx="9001125"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2952" y="86135"/>
              <a:ext cx="1561905" cy="1571215"/>
            </a:xfrm>
            <a:prstGeom prst="rect">
              <a:avLst/>
            </a:prstGeom>
          </p:spPr>
        </p:pic>
      </p:grpSp>
      <p:pic>
        <p:nvPicPr>
          <p:cNvPr id="65543"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5"/>
          <p:cNvSpPr txBox="1">
            <a:spLocks noChangeArrowheads="1"/>
          </p:cNvSpPr>
          <p:nvPr/>
        </p:nvSpPr>
        <p:spPr bwMode="auto">
          <a:xfrm>
            <a:off x="2195513" y="404813"/>
            <a:ext cx="55451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Individual Education Plans (IEPs)</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65540" name="TextBox 7"/>
          <p:cNvSpPr txBox="1">
            <a:spLocks noChangeArrowheads="1"/>
          </p:cNvSpPr>
          <p:nvPr/>
        </p:nvSpPr>
        <p:spPr bwMode="auto">
          <a:xfrm>
            <a:off x="1584325" y="1341438"/>
            <a:ext cx="7524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600">
                <a:solidFill>
                  <a:srgbClr val="476FA2"/>
                </a:solidFill>
                <a:latin typeface="Verdana" panose="020B0604030504040204" pitchFamily="34" charset="0"/>
                <a:ea typeface="Verdana" panose="020B0604030504040204" pitchFamily="34" charset="0"/>
                <a:cs typeface="Verdana" panose="020B0604030504040204" pitchFamily="34" charset="0"/>
              </a:rPr>
              <a:t>General Issues to be Address in an IEP</a:t>
            </a:r>
            <a:endParaRPr lang="en-CA" altLang="en-US" sz="2600">
              <a:solidFill>
                <a:srgbClr val="476FA2"/>
              </a:solidFill>
              <a:latin typeface="Verdana" panose="020B0604030504040204" pitchFamily="34" charset="0"/>
              <a:ea typeface="Verdana" panose="020B0604030504040204" pitchFamily="34" charset="0"/>
              <a:cs typeface="Verdana" panose="020B0604030504040204" pitchFamily="34" charset="0"/>
            </a:endParaRPr>
          </a:p>
        </p:txBody>
      </p:sp>
      <p:sp>
        <p:nvSpPr>
          <p:cNvPr id="65541" name="Rectangle 5"/>
          <p:cNvSpPr txBox="1">
            <a:spLocks noChangeArrowheads="1"/>
          </p:cNvSpPr>
          <p:nvPr/>
        </p:nvSpPr>
        <p:spPr bwMode="auto">
          <a:xfrm>
            <a:off x="827088" y="1989138"/>
            <a:ext cx="76819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spcAft>
                <a:spcPts val="600"/>
              </a:spcAft>
            </a:pPr>
            <a:r>
              <a:rPr lang="en-CA" altLang="en-US" sz="2500" dirty="0">
                <a:latin typeface="Verdana" panose="020B0604030504040204" pitchFamily="34" charset="0"/>
                <a:ea typeface="Verdana" panose="020B0604030504040204" pitchFamily="34" charset="0"/>
                <a:cs typeface="Verdana" panose="020B0604030504040204" pitchFamily="34" charset="0"/>
              </a:rPr>
              <a:t>Student’s strengths and needs</a:t>
            </a:r>
          </a:p>
          <a:p>
            <a:pPr eaLnBrk="1" hangingPunct="1">
              <a:spcBef>
                <a:spcPts val="0"/>
              </a:spcBef>
              <a:spcAft>
                <a:spcPts val="600"/>
              </a:spcAft>
            </a:pPr>
            <a:r>
              <a:rPr lang="en-CA" altLang="en-US" sz="2500" dirty="0" smtClean="0">
                <a:latin typeface="Verdana" panose="020B0604030504040204" pitchFamily="34" charset="0"/>
                <a:ea typeface="Verdana" panose="020B0604030504040204" pitchFamily="34" charset="0"/>
                <a:cs typeface="Verdana" panose="020B0604030504040204" pitchFamily="34" charset="0"/>
              </a:rPr>
              <a:t>Student’s </a:t>
            </a:r>
            <a:r>
              <a:rPr lang="en-CA" altLang="en-US" sz="2500" dirty="0">
                <a:latin typeface="Verdana" panose="020B0604030504040204" pitchFamily="34" charset="0"/>
                <a:ea typeface="Verdana" panose="020B0604030504040204" pitchFamily="34" charset="0"/>
                <a:cs typeface="Verdana" panose="020B0604030504040204" pitchFamily="34" charset="0"/>
              </a:rPr>
              <a:t>current level of achievement</a:t>
            </a:r>
          </a:p>
          <a:p>
            <a:pPr eaLnBrk="1" hangingPunct="1">
              <a:spcBef>
                <a:spcPts val="0"/>
              </a:spcBef>
              <a:spcAft>
                <a:spcPts val="600"/>
              </a:spcAft>
            </a:pPr>
            <a:r>
              <a:rPr lang="en-CA" altLang="en-US" sz="2500" dirty="0" smtClean="0">
                <a:latin typeface="Verdana" panose="020B0604030504040204" pitchFamily="34" charset="0"/>
                <a:ea typeface="Verdana" panose="020B0604030504040204" pitchFamily="34" charset="0"/>
                <a:cs typeface="Verdana" panose="020B0604030504040204" pitchFamily="34" charset="0"/>
              </a:rPr>
              <a:t>Annual </a:t>
            </a:r>
            <a:r>
              <a:rPr lang="en-CA" altLang="en-US" sz="2500" dirty="0">
                <a:latin typeface="Verdana" panose="020B0604030504040204" pitchFamily="34" charset="0"/>
                <a:ea typeface="Verdana" panose="020B0604030504040204" pitchFamily="34" charset="0"/>
                <a:cs typeface="Verdana" panose="020B0604030504040204" pitchFamily="34" charset="0"/>
              </a:rPr>
              <a:t>program goals</a:t>
            </a:r>
          </a:p>
          <a:p>
            <a:pPr eaLnBrk="1" hangingPunct="1">
              <a:spcBef>
                <a:spcPts val="0"/>
              </a:spcBef>
              <a:spcAft>
                <a:spcPts val="600"/>
              </a:spcAft>
            </a:pPr>
            <a:r>
              <a:rPr lang="en-CA" altLang="en-US" sz="2500" dirty="0" smtClean="0">
                <a:latin typeface="Verdana" panose="020B0604030504040204" pitchFamily="34" charset="0"/>
                <a:ea typeface="Verdana" panose="020B0604030504040204" pitchFamily="34" charset="0"/>
                <a:cs typeface="Verdana" panose="020B0604030504040204" pitchFamily="34" charset="0"/>
              </a:rPr>
              <a:t>Learning </a:t>
            </a:r>
            <a:r>
              <a:rPr lang="en-CA" altLang="en-US" sz="2500" dirty="0">
                <a:latin typeface="Verdana" panose="020B0604030504040204" pitchFamily="34" charset="0"/>
                <a:ea typeface="Verdana" panose="020B0604030504040204" pitchFamily="34" charset="0"/>
                <a:cs typeface="Verdana" panose="020B0604030504040204" pitchFamily="34" charset="0"/>
              </a:rPr>
              <a:t>expectations</a:t>
            </a:r>
          </a:p>
          <a:p>
            <a:pPr eaLnBrk="1" hangingPunct="1">
              <a:spcBef>
                <a:spcPts val="0"/>
              </a:spcBef>
              <a:spcAft>
                <a:spcPts val="600"/>
              </a:spcAft>
            </a:pPr>
            <a:r>
              <a:rPr lang="en-CA" altLang="en-US" sz="2500" dirty="0" smtClean="0">
                <a:latin typeface="Verdana" panose="020B0604030504040204" pitchFamily="34" charset="0"/>
                <a:ea typeface="Verdana" panose="020B0604030504040204" pitchFamily="34" charset="0"/>
                <a:cs typeface="Verdana" panose="020B0604030504040204" pitchFamily="34" charset="0"/>
              </a:rPr>
              <a:t>Teaching </a:t>
            </a:r>
            <a:r>
              <a:rPr lang="en-CA" altLang="en-US" sz="2500" dirty="0">
                <a:latin typeface="Verdana" panose="020B0604030504040204" pitchFamily="34" charset="0"/>
                <a:ea typeface="Verdana" panose="020B0604030504040204" pitchFamily="34" charset="0"/>
                <a:cs typeface="Verdana" panose="020B0604030504040204" pitchFamily="34" charset="0"/>
              </a:rPr>
              <a:t>strategies, accommodations and resources</a:t>
            </a:r>
          </a:p>
          <a:p>
            <a:pPr eaLnBrk="1" hangingPunct="1">
              <a:spcBef>
                <a:spcPts val="0"/>
              </a:spcBef>
              <a:spcAft>
                <a:spcPts val="600"/>
              </a:spcAft>
            </a:pPr>
            <a:r>
              <a:rPr lang="en-CA" altLang="en-US" sz="2500" dirty="0" smtClean="0">
                <a:latin typeface="Verdana" panose="020B0604030504040204" pitchFamily="34" charset="0"/>
                <a:ea typeface="Verdana" panose="020B0604030504040204" pitchFamily="34" charset="0"/>
                <a:cs typeface="Verdana" panose="020B0604030504040204" pitchFamily="34" charset="0"/>
              </a:rPr>
              <a:t>Assessment</a:t>
            </a:r>
            <a:r>
              <a:rPr lang="en-CA" altLang="en-US" sz="2500" dirty="0">
                <a:latin typeface="Verdana" panose="020B0604030504040204" pitchFamily="34" charset="0"/>
                <a:ea typeface="Verdana" panose="020B0604030504040204" pitchFamily="34" charset="0"/>
                <a:cs typeface="Verdana" panose="020B0604030504040204" pitchFamily="34" charset="0"/>
              </a:rPr>
              <a:t>, Evaluation, and Reporting</a:t>
            </a:r>
          </a:p>
          <a:p>
            <a:pPr eaLnBrk="1" hangingPunct="1">
              <a:spcBef>
                <a:spcPts val="0"/>
              </a:spcBef>
              <a:spcAft>
                <a:spcPts val="600"/>
              </a:spcAft>
            </a:pPr>
            <a:r>
              <a:rPr lang="en-CA" altLang="en-US" sz="2500" dirty="0" smtClean="0">
                <a:latin typeface="Verdana" panose="020B0604030504040204" pitchFamily="34" charset="0"/>
                <a:ea typeface="Verdana" panose="020B0604030504040204" pitchFamily="34" charset="0"/>
                <a:cs typeface="Verdana" panose="020B0604030504040204" pitchFamily="34" charset="0"/>
              </a:rPr>
              <a:t>Transition </a:t>
            </a:r>
            <a:r>
              <a:rPr lang="en-CA" altLang="en-US" sz="2500" dirty="0">
                <a:latin typeface="Verdana" panose="020B0604030504040204" pitchFamily="34" charset="0"/>
                <a:ea typeface="Verdana" panose="020B0604030504040204" pitchFamily="34" charset="0"/>
                <a:cs typeface="Verdana" panose="020B0604030504040204" pitchFamily="34" charset="0"/>
              </a:rPr>
              <a:t>Plan</a:t>
            </a:r>
          </a:p>
          <a:p>
            <a:pPr eaLnBrk="1" hangingPunct="1">
              <a:spcBef>
                <a:spcPts val="0"/>
              </a:spcBef>
              <a:spcAft>
                <a:spcPts val="600"/>
              </a:spcAft>
            </a:pPr>
            <a:r>
              <a:rPr lang="en-CA" altLang="en-US" sz="2500" dirty="0" smtClean="0">
                <a:latin typeface="Verdana" panose="020B0604030504040204" pitchFamily="34" charset="0"/>
                <a:ea typeface="Verdana" panose="020B0604030504040204" pitchFamily="34" charset="0"/>
                <a:cs typeface="Verdana" panose="020B0604030504040204" pitchFamily="34" charset="0"/>
              </a:rPr>
              <a:t>Parent/Student </a:t>
            </a:r>
            <a:r>
              <a:rPr lang="en-CA" altLang="en-US" sz="2500" dirty="0">
                <a:latin typeface="Verdana" panose="020B0604030504040204" pitchFamily="34" charset="0"/>
                <a:ea typeface="Verdana" panose="020B0604030504040204" pitchFamily="34" charset="0"/>
                <a:cs typeface="Verdana" panose="020B0604030504040204" pitchFamily="34" charset="0"/>
              </a:rPr>
              <a:t>Consultation</a:t>
            </a:r>
          </a:p>
          <a:p>
            <a:pPr eaLnBrk="1" hangingPunct="1">
              <a:spcBef>
                <a:spcPts val="0"/>
              </a:spcBef>
              <a:spcAft>
                <a:spcPts val="600"/>
              </a:spcAft>
            </a:pPr>
            <a:endParaRPr lang="en-CA"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70000"/>
              </a:lnSpc>
              <a:spcBef>
                <a:spcPct val="0"/>
              </a:spcBef>
            </a:pPr>
            <a:endParaRPr lang="en-CA" altLang="en-US" sz="15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70000"/>
              </a:lnSpc>
              <a:spcBef>
                <a:spcPct val="0"/>
              </a:spcBef>
              <a:buFontTx/>
              <a:buNone/>
            </a:pPr>
            <a:endParaRPr lang="en-CA" altLang="en-US" sz="15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70000"/>
              </a:lnSpc>
              <a:spcBef>
                <a:spcPct val="0"/>
              </a:spcBef>
              <a:buFontTx/>
              <a:buNone/>
            </a:pPr>
            <a:endParaRPr lang="en-CA" altLang="en-US" sz="1500" dirty="0">
              <a:latin typeface="Verdana" panose="020B0604030504040204" pitchFamily="34" charset="0"/>
              <a:ea typeface="Verdana" panose="020B0604030504040204" pitchFamily="34" charset="0"/>
              <a:cs typeface="Verdana" panose="020B0604030504040204" pitchFamily="34" charset="0"/>
            </a:endParaRPr>
          </a:p>
        </p:txBody>
      </p:sp>
      <p:sp>
        <p:nvSpPr>
          <p:cNvPr id="65542" name="Rectangle 4"/>
          <p:cNvSpPr>
            <a:spLocks noChangeArrowheads="1"/>
          </p:cNvSpPr>
          <p:nvPr/>
        </p:nvSpPr>
        <p:spPr bwMode="auto">
          <a:xfrm>
            <a:off x="1030859" y="6216651"/>
            <a:ext cx="7615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SOURCE: The Ministry of Education, </a:t>
            </a:r>
            <a:r>
              <a:rPr lang="en-CA" altLang="en-US" sz="1400" i="1" dirty="0">
                <a:latin typeface="Verdana" panose="020B0604030504040204" pitchFamily="34" charset="0"/>
                <a:ea typeface="Verdana" panose="020B0604030504040204" pitchFamily="34" charset="0"/>
                <a:cs typeface="Verdana" panose="020B0604030504040204" pitchFamily="34" charset="0"/>
              </a:rPr>
              <a:t>Individual Education Plans: Standards for Development, Program Planning, and Implementation</a:t>
            </a:r>
            <a:r>
              <a:rPr lang="en-CA" altLang="en-US" sz="1400" dirty="0">
                <a:latin typeface="Verdana" panose="020B0604030504040204" pitchFamily="34" charset="0"/>
                <a:ea typeface="Verdana" panose="020B0604030504040204" pitchFamily="34" charset="0"/>
                <a:cs typeface="Verdana" panose="020B0604030504040204" pitchFamily="34" charset="0"/>
              </a:rPr>
              <a:t>, 2000</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31</a:t>
            </a:fld>
            <a:endParaRPr lang="en-CA"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777396" y="-963900"/>
            <a:ext cx="1907895" cy="276999"/>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IEPs during COVID-19</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7586" name="Group 2" descr="ARCH Disability Law Centre with line separator" title="logo"/>
          <p:cNvGrpSpPr>
            <a:grpSpLocks/>
          </p:cNvGrpSpPr>
          <p:nvPr/>
        </p:nvGrpSpPr>
        <p:grpSpPr bwMode="auto">
          <a:xfrm>
            <a:off x="71438" y="85725"/>
            <a:ext cx="9001125" cy="1571625"/>
            <a:chOff x="72000" y="86135"/>
            <a:chExt cx="9000000" cy="1571215"/>
          </a:xfrm>
        </p:grpSpPr>
        <p:cxnSp>
          <p:nvCxnSpPr>
            <p:cNvPr id="4" name="Straight Connector 3" descr="line separator - part of logo"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2952" y="86135"/>
              <a:ext cx="1561905" cy="1571215"/>
            </a:xfrm>
            <a:prstGeom prst="rect">
              <a:avLst/>
            </a:prstGeom>
          </p:spPr>
        </p:pic>
      </p:grpSp>
      <p:pic>
        <p:nvPicPr>
          <p:cNvPr id="67590"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5"/>
          <p:cNvSpPr txBox="1">
            <a:spLocks noChangeArrowheads="1"/>
          </p:cNvSpPr>
          <p:nvPr/>
        </p:nvSpPr>
        <p:spPr bwMode="auto">
          <a:xfrm>
            <a:off x="2195513" y="636588"/>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IEPs during COVID-19</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539750" y="1724025"/>
            <a:ext cx="7969250" cy="4278094"/>
          </a:xfrm>
          <a:prstGeom prst="rect">
            <a:avLst/>
          </a:prstGeom>
        </p:spPr>
        <p:txBody>
          <a:bodyPr>
            <a:spAutoFit/>
          </a:bodyPr>
          <a:lstStyle/>
          <a:p>
            <a:pPr marL="342900" indent="-342900">
              <a:spcBef>
                <a:spcPts val="600"/>
              </a:spcBef>
              <a:spcAft>
                <a:spcPts val="600"/>
              </a:spcAft>
              <a:buFont typeface="Arial" panose="020B0604020202020204" pitchFamily="34" charset="0"/>
              <a:buChar char="•"/>
              <a:defRPr/>
            </a:pPr>
            <a:r>
              <a:rPr lang="en-CA" altLang="en-US" sz="2800" dirty="0">
                <a:latin typeface="Verdana" panose="020B0604030504040204" pitchFamily="34" charset="0"/>
                <a:ea typeface="Verdana" panose="020B0604030504040204" pitchFamily="34" charset="0"/>
                <a:cs typeface="Verdana" panose="020B0604030504040204" pitchFamily="34" charset="0"/>
              </a:rPr>
              <a:t>In general, school boards must ensure that IEPs, as accommodation plans for students with disabilities, reflect the current needs of students with disabilities accessing education services within the COVID-19 context</a:t>
            </a:r>
          </a:p>
          <a:p>
            <a:pPr marL="285750" indent="-285750">
              <a:spcBef>
                <a:spcPts val="600"/>
              </a:spcBef>
              <a:spcAft>
                <a:spcPts val="600"/>
              </a:spcAft>
              <a:buFont typeface="Arial" panose="020B0604020202020204" pitchFamily="34" charset="0"/>
              <a:buChar char="•"/>
              <a:defRPr/>
            </a:pPr>
            <a:r>
              <a:rPr lang="en-CA" altLang="en-US" sz="2800" dirty="0">
                <a:latin typeface="Verdana" panose="020B0604030504040204" pitchFamily="34" charset="0"/>
                <a:ea typeface="Verdana" panose="020B0604030504040204" pitchFamily="34" charset="0"/>
                <a:cs typeface="Verdana" panose="020B0604030504040204" pitchFamily="34" charset="0"/>
              </a:rPr>
              <a:t>Need for IEPs to be followed </a:t>
            </a:r>
          </a:p>
          <a:p>
            <a:pPr marL="285750" indent="-285750">
              <a:spcBef>
                <a:spcPts val="600"/>
              </a:spcBef>
              <a:spcAft>
                <a:spcPts val="600"/>
              </a:spcAft>
              <a:buFont typeface="Arial" panose="020B0604020202020204" pitchFamily="34" charset="0"/>
              <a:buChar char="•"/>
              <a:defRPr/>
            </a:pPr>
            <a:r>
              <a:rPr lang="en-CA" altLang="en-US" sz="2800" dirty="0">
                <a:latin typeface="Verdana" panose="020B0604030504040204" pitchFamily="34" charset="0"/>
                <a:ea typeface="Verdana" panose="020B0604030504040204" pitchFamily="34" charset="0"/>
                <a:cs typeface="Verdana" panose="020B0604030504040204" pitchFamily="34" charset="0"/>
              </a:rPr>
              <a:t>Need for plans to be revised as appropriate </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32</a:t>
            </a:fld>
            <a:endParaRPr lang="en-CA"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306120" y="-712747"/>
            <a:ext cx="98135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IEPs in BC</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9634" name="Group 2" descr="ARCH Disability Law Centre with line separator" title="logo"/>
          <p:cNvGrpSpPr>
            <a:grpSpLocks/>
          </p:cNvGrpSpPr>
          <p:nvPr/>
        </p:nvGrpSpPr>
        <p:grpSpPr bwMode="auto">
          <a:xfrm>
            <a:off x="71438" y="85725"/>
            <a:ext cx="9001125"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2952" y="86135"/>
              <a:ext cx="1561905" cy="1571215"/>
            </a:xfrm>
            <a:prstGeom prst="rect">
              <a:avLst/>
            </a:prstGeom>
          </p:spPr>
        </p:pic>
      </p:grpSp>
      <p:pic>
        <p:nvPicPr>
          <p:cNvPr id="69638"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5"/>
          <p:cNvSpPr txBox="1">
            <a:spLocks noChangeArrowheads="1"/>
          </p:cNvSpPr>
          <p:nvPr/>
        </p:nvSpPr>
        <p:spPr bwMode="auto">
          <a:xfrm>
            <a:off x="2195513" y="636588"/>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IEPs in BC</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69637" name="Rectangle 4"/>
          <p:cNvSpPr>
            <a:spLocks noChangeArrowheads="1"/>
          </p:cNvSpPr>
          <p:nvPr/>
        </p:nvSpPr>
        <p:spPr bwMode="auto">
          <a:xfrm>
            <a:off x="563563" y="1897063"/>
            <a:ext cx="796925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spcAft>
                <a:spcPts val="600"/>
              </a:spcAft>
            </a:pPr>
            <a:r>
              <a:rPr lang="en-CA" altLang="en-US" sz="2600" dirty="0">
                <a:latin typeface="Verdana" panose="020B0604030504040204" pitchFamily="34" charset="0"/>
                <a:ea typeface="Verdana" panose="020B0604030504040204" pitchFamily="34" charset="0"/>
                <a:cs typeface="Verdana" panose="020B0604030504040204" pitchFamily="34" charset="0"/>
              </a:rPr>
              <a:t>If teacher or parent suspects a child would benefit from an IEP, they can ask the school for a meeting of the </a:t>
            </a:r>
            <a:r>
              <a:rPr lang="en-CA" altLang="en-US" sz="2600" u="sng" dirty="0">
                <a:latin typeface="Verdana" panose="020B0604030504040204" pitchFamily="34" charset="0"/>
                <a:ea typeface="Verdana" panose="020B0604030504040204" pitchFamily="34" charset="0"/>
                <a:cs typeface="Verdana" panose="020B0604030504040204" pitchFamily="34" charset="0"/>
              </a:rPr>
              <a:t>school-based team</a:t>
            </a:r>
            <a:endParaRPr lang="en-CA" altLang="en-US" sz="2600" dirty="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en-CA" altLang="en-US" sz="2600" dirty="0">
                <a:latin typeface="Verdana" panose="020B0604030504040204" pitchFamily="34" charset="0"/>
                <a:ea typeface="Verdana" panose="020B0604030504040204" pitchFamily="34" charset="0"/>
                <a:cs typeface="Verdana" panose="020B0604030504040204" pitchFamily="34" charset="0"/>
              </a:rPr>
              <a:t>The IEP is usually developed by a case manager or research teacher, in consultation with parents/guardians, at an </a:t>
            </a:r>
            <a:r>
              <a:rPr lang="en-CA" altLang="en-US" sz="2600" u="sng" dirty="0">
                <a:latin typeface="Verdana" panose="020B0604030504040204" pitchFamily="34" charset="0"/>
                <a:ea typeface="Verdana" panose="020B0604030504040204" pitchFamily="34" charset="0"/>
                <a:cs typeface="Verdana" panose="020B0604030504040204" pitchFamily="34" charset="0"/>
              </a:rPr>
              <a:t>IEP meeting</a:t>
            </a:r>
            <a:endParaRPr lang="en-CA" altLang="en-US" sz="2600" dirty="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en-CA" altLang="en-US" sz="2600" dirty="0">
                <a:latin typeface="Verdana" panose="020B0604030504040204" pitchFamily="34" charset="0"/>
                <a:ea typeface="Verdana" panose="020B0604030504040204" pitchFamily="34" charset="0"/>
                <a:cs typeface="Verdana" panose="020B0604030504040204" pitchFamily="34" charset="0"/>
              </a:rPr>
              <a:t>It is not necessary to get a formal diagnosis of a disability, but it helps a lot</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33</a:t>
            </a:fld>
            <a:endParaRPr lang="en-CA"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352425" y="-968335"/>
            <a:ext cx="304121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Examples of issues during COVID-19</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1682" name="Group 2" descr="ARCH Disability Law Centre with line separator" title="logo"/>
          <p:cNvGrpSpPr>
            <a:grpSpLocks/>
          </p:cNvGrpSpPr>
          <p:nvPr/>
        </p:nvGrpSpPr>
        <p:grpSpPr bwMode="auto">
          <a:xfrm>
            <a:off x="71438" y="85725"/>
            <a:ext cx="9001125"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2952" y="86135"/>
              <a:ext cx="1561905" cy="1571215"/>
            </a:xfrm>
            <a:prstGeom prst="rect">
              <a:avLst/>
            </a:prstGeom>
          </p:spPr>
        </p:pic>
      </p:grpSp>
      <p:pic>
        <p:nvPicPr>
          <p:cNvPr id="71685"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5"/>
          <p:cNvSpPr txBox="1">
            <a:spLocks noChangeArrowheads="1"/>
          </p:cNvSpPr>
          <p:nvPr/>
        </p:nvSpPr>
        <p:spPr bwMode="auto">
          <a:xfrm>
            <a:off x="2195513" y="404813"/>
            <a:ext cx="43926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Examples of issues during COVID-19</a:t>
            </a:r>
          </a:p>
        </p:txBody>
      </p:sp>
      <p:sp>
        <p:nvSpPr>
          <p:cNvPr id="71684" name="Rectangle 4"/>
          <p:cNvSpPr>
            <a:spLocks noChangeArrowheads="1"/>
          </p:cNvSpPr>
          <p:nvPr/>
        </p:nvSpPr>
        <p:spPr bwMode="auto">
          <a:xfrm>
            <a:off x="647700" y="1757363"/>
            <a:ext cx="748823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200"/>
              </a:spcBef>
              <a:spcAft>
                <a:spcPts val="1200"/>
              </a:spcAft>
            </a:pPr>
            <a:r>
              <a:rPr lang="en-CA" altLang="en-US" sz="2800" dirty="0">
                <a:latin typeface="Verdana" panose="020B0604030504040204" pitchFamily="34" charset="0"/>
                <a:ea typeface="Verdana" panose="020B0604030504040204" pitchFamily="34" charset="0"/>
                <a:cs typeface="Verdana" panose="020B0604030504040204" pitchFamily="34" charset="0"/>
              </a:rPr>
              <a:t>Access to technology</a:t>
            </a:r>
          </a:p>
          <a:p>
            <a:pPr>
              <a:spcBef>
                <a:spcPts val="1200"/>
              </a:spcBef>
              <a:spcAft>
                <a:spcPts val="1200"/>
              </a:spcAft>
            </a:pPr>
            <a:r>
              <a:rPr lang="en-CA" altLang="en-US" sz="2800" dirty="0">
                <a:latin typeface="Verdana" panose="020B0604030504040204" pitchFamily="34" charset="0"/>
                <a:ea typeface="Verdana" panose="020B0604030504040204" pitchFamily="34" charset="0"/>
                <a:cs typeface="Verdana" panose="020B0604030504040204" pitchFamily="34" charset="0"/>
              </a:rPr>
              <a:t>accessible online platforms/materials</a:t>
            </a:r>
          </a:p>
          <a:p>
            <a:pPr>
              <a:spcBef>
                <a:spcPts val="1200"/>
              </a:spcBef>
              <a:spcAft>
                <a:spcPts val="1200"/>
              </a:spcAft>
            </a:pPr>
            <a:r>
              <a:rPr lang="en-CA" altLang="en-US" sz="2800" dirty="0">
                <a:latin typeface="Verdana" panose="020B0604030504040204" pitchFamily="34" charset="0"/>
                <a:ea typeface="Verdana" panose="020B0604030504040204" pitchFamily="34" charset="0"/>
                <a:cs typeface="Verdana" panose="020B0604030504040204" pitchFamily="34" charset="0"/>
              </a:rPr>
              <a:t>Students with disabilities must not be </a:t>
            </a:r>
            <a:r>
              <a:rPr lang="en-CA" altLang="en-US" sz="2800" u="sng" dirty="0">
                <a:latin typeface="Verdana" panose="020B0604030504040204" pitchFamily="34" charset="0"/>
                <a:ea typeface="Verdana" panose="020B0604030504040204" pitchFamily="34" charset="0"/>
                <a:cs typeface="Verdana" panose="020B0604030504040204" pitchFamily="34" charset="0"/>
              </a:rPr>
              <a:t>excluded</a:t>
            </a:r>
            <a:r>
              <a:rPr lang="en-CA" altLang="en-US" sz="2800" dirty="0">
                <a:latin typeface="Verdana" panose="020B0604030504040204" pitchFamily="34" charset="0"/>
                <a:ea typeface="Verdana" panose="020B0604030504040204" pitchFamily="34" charset="0"/>
                <a:cs typeface="Verdana" panose="020B0604030504040204" pitchFamily="34" charset="0"/>
              </a:rPr>
              <a:t> from school</a:t>
            </a:r>
          </a:p>
        </p:txBody>
      </p:sp>
      <p:pic>
        <p:nvPicPr>
          <p:cNvPr id="71686" name="Picture 2" descr="image of a pencil with &quot;Back to School&quot; below it." title="imag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4689475"/>
            <a:ext cx="87550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34</a:t>
            </a:fld>
            <a:endParaRPr lang="en-CA"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p:nvPr/>
        </p:nvSpPr>
        <p:spPr>
          <a:xfrm>
            <a:off x="317884" y="-1035496"/>
            <a:ext cx="354154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 General Responsibilities &amp; Advocacy Tips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3731" name="Rectangle 3"/>
          <p:cNvSpPr>
            <a:spLocks noChangeArrowheads="1"/>
          </p:cNvSpPr>
          <p:nvPr/>
        </p:nvSpPr>
        <p:spPr bwMode="auto">
          <a:xfrm>
            <a:off x="630238" y="2708275"/>
            <a:ext cx="77581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3600" b="1">
                <a:solidFill>
                  <a:srgbClr val="002060"/>
                </a:solidFill>
                <a:latin typeface="Verdana" panose="020B0604030504040204" pitchFamily="34" charset="0"/>
                <a:ea typeface="Verdana" panose="020B0604030504040204" pitchFamily="34" charset="0"/>
                <a:cs typeface="Verdana" panose="020B0604030504040204" pitchFamily="34" charset="0"/>
              </a:rPr>
              <a:t>5. General Responsibilities &amp; Advocacy Tips</a:t>
            </a:r>
          </a:p>
        </p:txBody>
      </p:sp>
      <p:pic>
        <p:nvPicPr>
          <p:cNvPr id="73730" name="Picture 2" descr="line separator"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05263"/>
            <a:ext cx="7904162"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35</a:t>
            </a:fld>
            <a:endParaRPr lang="en-CA"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87338" y="-1002446"/>
            <a:ext cx="1891865"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Examples of Problems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5778"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75781"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405688"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5"/>
          <p:cNvSpPr txBox="1">
            <a:spLocks noChangeArrowheads="1"/>
          </p:cNvSpPr>
          <p:nvPr/>
        </p:nvSpPr>
        <p:spPr bwMode="auto">
          <a:xfrm>
            <a:off x="2195513" y="636588"/>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Examples of Problems</a:t>
            </a:r>
          </a:p>
        </p:txBody>
      </p:sp>
      <p:sp>
        <p:nvSpPr>
          <p:cNvPr id="75780" name="Rectangle 4"/>
          <p:cNvSpPr>
            <a:spLocks noChangeArrowheads="1"/>
          </p:cNvSpPr>
          <p:nvPr/>
        </p:nvSpPr>
        <p:spPr bwMode="auto">
          <a:xfrm>
            <a:off x="323850" y="1766888"/>
            <a:ext cx="8497888"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ts val="600"/>
              </a:spcBef>
            </a:pPr>
            <a:r>
              <a:rPr lang="en-CA" altLang="en-US" sz="2800" dirty="0">
                <a:latin typeface="Verdana" panose="020B0604030504040204" pitchFamily="34" charset="0"/>
                <a:ea typeface="Verdana" panose="020B0604030504040204" pitchFamily="34" charset="0"/>
                <a:cs typeface="Verdana" panose="020B0604030504040204" pitchFamily="34" charset="0"/>
              </a:rPr>
              <a:t>Students denied:</a:t>
            </a:r>
          </a:p>
          <a:p>
            <a:pPr lvl="1">
              <a:lnSpc>
                <a:spcPct val="80000"/>
              </a:lnSpc>
              <a:spcBef>
                <a:spcPts val="600"/>
              </a:spcBef>
            </a:pPr>
            <a:r>
              <a:rPr lang="en-CA" altLang="en-US" dirty="0">
                <a:latin typeface="Verdana" panose="020B0604030504040204" pitchFamily="34" charset="0"/>
                <a:ea typeface="Verdana" panose="020B0604030504040204" pitchFamily="34" charset="0"/>
                <a:cs typeface="Verdana" panose="020B0604030504040204" pitchFamily="34" charset="0"/>
              </a:rPr>
              <a:t> timely and appropriate accommodation;</a:t>
            </a:r>
          </a:p>
          <a:p>
            <a:pPr lvl="1">
              <a:lnSpc>
                <a:spcPct val="80000"/>
              </a:lnSpc>
              <a:spcBef>
                <a:spcPts val="600"/>
              </a:spcBef>
            </a:pPr>
            <a:r>
              <a:rPr lang="en-CA" altLang="en-US" dirty="0">
                <a:latin typeface="Verdana" panose="020B0604030504040204" pitchFamily="34" charset="0"/>
                <a:ea typeface="Verdana" panose="020B0604030504040204" pitchFamily="34" charset="0"/>
                <a:cs typeface="Verdana" panose="020B0604030504040204" pitchFamily="34" charset="0"/>
              </a:rPr>
              <a:t>interim or alternate accommodation;</a:t>
            </a:r>
          </a:p>
          <a:p>
            <a:pPr>
              <a:lnSpc>
                <a:spcPct val="80000"/>
              </a:lnSpc>
              <a:spcBef>
                <a:spcPct val="70000"/>
              </a:spcBef>
            </a:pPr>
            <a:r>
              <a:rPr lang="en-CA" altLang="en-US" sz="2800" dirty="0">
                <a:latin typeface="Verdana" panose="020B0604030504040204" pitchFamily="34" charset="0"/>
                <a:ea typeface="Verdana" panose="020B0604030504040204" pitchFamily="34" charset="0"/>
                <a:cs typeface="Verdana" panose="020B0604030504040204" pitchFamily="34" charset="0"/>
              </a:rPr>
              <a:t>Students and parents denied participatory rights in accommodation identification and development;</a:t>
            </a:r>
          </a:p>
          <a:p>
            <a:pPr>
              <a:lnSpc>
                <a:spcPct val="80000"/>
              </a:lnSpc>
              <a:spcBef>
                <a:spcPct val="70000"/>
              </a:spcBef>
            </a:pPr>
            <a:r>
              <a:rPr lang="en-CA" altLang="en-US" sz="2800" dirty="0">
                <a:latin typeface="Verdana" panose="020B0604030504040204" pitchFamily="34" charset="0"/>
                <a:ea typeface="Verdana" panose="020B0604030504040204" pitchFamily="34" charset="0"/>
                <a:cs typeface="Verdana" panose="020B0604030504040204" pitchFamily="34" charset="0"/>
              </a:rPr>
              <a:t>Students in regular class placement in elementary school pressured to transition to segregated placement in secondary school;</a:t>
            </a:r>
            <a:r>
              <a:rPr lang="en-CA" altLang="en-US" sz="2000" dirty="0">
                <a:latin typeface="Verdana" panose="020B0604030504040204" pitchFamily="34" charset="0"/>
                <a:ea typeface="Verdana" panose="020B0604030504040204" pitchFamily="34" charset="0"/>
                <a:cs typeface="Verdana" panose="020B0604030504040204" pitchFamily="34" charset="0"/>
              </a:rPr>
              <a:t/>
            </a:r>
            <a:br>
              <a:rPr lang="en-CA" altLang="en-US" sz="2000" dirty="0">
                <a:latin typeface="Verdana" panose="020B0604030504040204" pitchFamily="34" charset="0"/>
                <a:ea typeface="Verdana" panose="020B0604030504040204" pitchFamily="34" charset="0"/>
                <a:cs typeface="Verdana" panose="020B0604030504040204" pitchFamily="34" charset="0"/>
              </a:rPr>
            </a:br>
            <a:endParaRPr lang="en-CA" altLang="en-US"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70000"/>
              </a:spcBef>
              <a:buFontTx/>
              <a:buNone/>
            </a:pPr>
            <a:r>
              <a:rPr lang="en-CA" altLang="en-US" sz="1400" i="1" dirty="0">
                <a:latin typeface="Verdana" panose="020B0604030504040204" pitchFamily="34" charset="0"/>
                <a:ea typeface="Verdana" panose="020B0604030504040204" pitchFamily="34" charset="0"/>
                <a:cs typeface="Verdana" panose="020B0604030504040204" pitchFamily="34" charset="0"/>
              </a:rPr>
              <a:t>* These examples are drawn from ARCH’s work with parents &amp; students with disabilities</a:t>
            </a:r>
            <a:endParaRPr lang="en-US" altLang="en-US" sz="1400" i="1"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36</a:t>
            </a:fld>
            <a:endParaRPr lang="en-CA"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407720" y="-763140"/>
            <a:ext cx="2702984" cy="276999"/>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Examples of Problems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7826"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77829"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405688"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5"/>
          <p:cNvSpPr txBox="1">
            <a:spLocks noChangeArrowheads="1"/>
          </p:cNvSpPr>
          <p:nvPr/>
        </p:nvSpPr>
        <p:spPr bwMode="auto">
          <a:xfrm>
            <a:off x="2195513" y="636588"/>
            <a:ext cx="687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Examples of Problems</a:t>
            </a:r>
          </a:p>
        </p:txBody>
      </p:sp>
      <p:sp>
        <p:nvSpPr>
          <p:cNvPr id="75780" name="Rectangle 4"/>
          <p:cNvSpPr>
            <a:spLocks noChangeArrowheads="1"/>
          </p:cNvSpPr>
          <p:nvPr/>
        </p:nvSpPr>
        <p:spPr bwMode="auto">
          <a:xfrm>
            <a:off x="665163" y="2128838"/>
            <a:ext cx="80105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70000"/>
              </a:spcBef>
              <a:defRPr/>
            </a:pPr>
            <a:r>
              <a:rPr lang="en-CA" altLang="en-US" sz="2800" dirty="0" smtClean="0">
                <a:latin typeface="Verdana" panose="020B0604030504040204" pitchFamily="34" charset="0"/>
                <a:ea typeface="Verdana" panose="020B0604030504040204" pitchFamily="34" charset="0"/>
                <a:cs typeface="Verdana" panose="020B0604030504040204" pitchFamily="34" charset="0"/>
              </a:rPr>
              <a:t>Students with intellectual disabilities are disproportionately impacted;</a:t>
            </a:r>
          </a:p>
          <a:p>
            <a:pPr>
              <a:lnSpc>
                <a:spcPct val="80000"/>
              </a:lnSpc>
              <a:spcBef>
                <a:spcPct val="70000"/>
              </a:spcBef>
              <a:defRPr/>
            </a:pPr>
            <a:r>
              <a:rPr lang="en-CA" altLang="en-US" sz="2800" dirty="0" smtClean="0">
                <a:latin typeface="Verdana" panose="020B0604030504040204" pitchFamily="34" charset="0"/>
                <a:ea typeface="Verdana" panose="020B0604030504040204" pitchFamily="34" charset="0"/>
                <a:cs typeface="Verdana" panose="020B0604030504040204" pitchFamily="34" charset="0"/>
              </a:rPr>
              <a:t>Improper use of behaviour/discipline legislation;</a:t>
            </a:r>
          </a:p>
          <a:p>
            <a:pPr>
              <a:lnSpc>
                <a:spcPct val="80000"/>
              </a:lnSpc>
              <a:spcBef>
                <a:spcPct val="70000"/>
              </a:spcBef>
              <a:defRPr/>
            </a:pPr>
            <a:r>
              <a:rPr lang="en-CA" altLang="en-US" sz="2800" dirty="0" smtClean="0">
                <a:latin typeface="Verdana" panose="020B0604030504040204" pitchFamily="34" charset="0"/>
                <a:ea typeface="Verdana" panose="020B0604030504040204" pitchFamily="34" charset="0"/>
                <a:cs typeface="Verdana" panose="020B0604030504040204" pitchFamily="34" charset="0"/>
              </a:rPr>
              <a:t>Barriers when transitioning to middle school, high school and transitioning out of the education system.</a:t>
            </a:r>
          </a:p>
          <a:p>
            <a:pPr marL="0" indent="0">
              <a:lnSpc>
                <a:spcPct val="80000"/>
              </a:lnSpc>
              <a:spcBef>
                <a:spcPct val="70000"/>
              </a:spcBef>
              <a:buFontTx/>
              <a:buNone/>
              <a:defRPr/>
            </a:pPr>
            <a:endParaRPr lang="en-CA" alt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70000"/>
              </a:spcBef>
              <a:buFontTx/>
              <a:buNone/>
              <a:defRPr/>
            </a:pPr>
            <a:r>
              <a:rPr lang="en-CA" altLang="en-US" sz="1400" i="1" dirty="0" smtClean="0">
                <a:latin typeface="Verdana" panose="020B0604030504040204" pitchFamily="34" charset="0"/>
                <a:ea typeface="Verdana" panose="020B0604030504040204" pitchFamily="34" charset="0"/>
                <a:cs typeface="Verdana" panose="020B0604030504040204" pitchFamily="34" charset="0"/>
              </a:rPr>
              <a:t>* These examples are drawn from ARCH’s work with parents &amp; students with disabilities</a:t>
            </a:r>
            <a:endParaRPr lang="en-US" altLang="en-US" sz="14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37</a:t>
            </a:fld>
            <a:endParaRPr lang="en-CA"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309295" y="-1058822"/>
            <a:ext cx="4074000"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Responsibilities of Parents / Guardians &amp; Students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9874"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79877"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5"/>
          <p:cNvSpPr txBox="1">
            <a:spLocks noChangeArrowheads="1"/>
          </p:cNvSpPr>
          <p:nvPr/>
        </p:nvSpPr>
        <p:spPr bwMode="auto">
          <a:xfrm>
            <a:off x="1835150" y="476250"/>
            <a:ext cx="6337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Responsibilities of Parents/Guardians &amp; Students</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79876" name="Rectangle 4"/>
          <p:cNvSpPr>
            <a:spLocks noChangeArrowheads="1"/>
          </p:cNvSpPr>
          <p:nvPr/>
        </p:nvSpPr>
        <p:spPr bwMode="auto">
          <a:xfrm>
            <a:off x="287338" y="1674813"/>
            <a:ext cx="8532812" cy="46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2000"/>
              </a:lnSpc>
              <a:spcBef>
                <a:spcPts val="600"/>
              </a:spcBef>
              <a:spcAft>
                <a:spcPts val="1200"/>
              </a:spcAft>
            </a:pPr>
            <a:r>
              <a:rPr lang="en-CA" altLang="en-US" sz="2350" dirty="0">
                <a:latin typeface="Verdana" panose="020B0604030504040204" pitchFamily="34" charset="0"/>
                <a:ea typeface="Verdana" panose="020B0604030504040204" pitchFamily="34" charset="0"/>
                <a:cs typeface="Verdana" panose="020B0604030504040204" pitchFamily="34" charset="0"/>
              </a:rPr>
              <a:t>Tell the education provider about need for disability-related accommodations;</a:t>
            </a:r>
          </a:p>
          <a:p>
            <a:pPr eaLnBrk="1" hangingPunct="1">
              <a:lnSpc>
                <a:spcPct val="112000"/>
              </a:lnSpc>
              <a:spcBef>
                <a:spcPts val="600"/>
              </a:spcBef>
              <a:spcAft>
                <a:spcPts val="1200"/>
              </a:spcAft>
            </a:pPr>
            <a:r>
              <a:rPr lang="en-CA" altLang="en-US" sz="2350" dirty="0">
                <a:latin typeface="Verdana" panose="020B0604030504040204" pitchFamily="34" charset="0"/>
                <a:ea typeface="Verdana" panose="020B0604030504040204" pitchFamily="34" charset="0"/>
                <a:cs typeface="Verdana" panose="020B0604030504040204" pitchFamily="34" charset="0"/>
              </a:rPr>
              <a:t>Make his or her needs known so that the education provider can implement an appropriate accommodation;</a:t>
            </a:r>
          </a:p>
          <a:p>
            <a:pPr eaLnBrk="1" hangingPunct="1">
              <a:lnSpc>
                <a:spcPct val="112000"/>
              </a:lnSpc>
              <a:spcBef>
                <a:spcPts val="600"/>
              </a:spcBef>
              <a:spcAft>
                <a:spcPts val="600"/>
              </a:spcAft>
            </a:pPr>
            <a:r>
              <a:rPr lang="en-CA" altLang="en-US" sz="2350" dirty="0">
                <a:latin typeface="Verdana" panose="020B0604030504040204" pitchFamily="34" charset="0"/>
                <a:ea typeface="Verdana" panose="020B0604030504040204" pitchFamily="34" charset="0"/>
                <a:cs typeface="Verdana" panose="020B0604030504040204" pitchFamily="34" charset="0"/>
              </a:rPr>
              <a:t>Assist and collaborate in finding accommodations by providing relevant information, answering questions, co-operating with experts, participating in discussions, </a:t>
            </a:r>
            <a:r>
              <a:rPr lang="en-CA" altLang="en-US" sz="2350" dirty="0" smtClean="0">
                <a:latin typeface="Verdana" panose="020B0604030504040204" pitchFamily="34" charset="0"/>
                <a:ea typeface="Verdana" panose="020B0604030504040204" pitchFamily="34" charset="0"/>
                <a:cs typeface="Verdana" panose="020B0604030504040204" pitchFamily="34" charset="0"/>
              </a:rPr>
              <a:t>etc.</a:t>
            </a:r>
          </a:p>
          <a:p>
            <a:pPr marL="0" indent="0" eaLnBrk="1" hangingPunct="1">
              <a:lnSpc>
                <a:spcPct val="112000"/>
              </a:lnSpc>
              <a:spcBef>
                <a:spcPts val="0"/>
              </a:spcBef>
              <a:spcAft>
                <a:spcPts val="1200"/>
              </a:spcAft>
              <a:buNone/>
              <a:tabLst>
                <a:tab pos="723900" algn="l"/>
              </a:tabLst>
            </a:pPr>
            <a:r>
              <a:rPr lang="en-CA" altLang="en-US" sz="1400" dirty="0" smtClean="0">
                <a:latin typeface="Verdana" panose="020B0604030504040204" pitchFamily="34" charset="0"/>
                <a:ea typeface="Verdana" panose="020B0604030504040204" pitchFamily="34" charset="0"/>
                <a:cs typeface="Verdana" panose="020B0604030504040204" pitchFamily="34" charset="0"/>
              </a:rPr>
              <a:t>Source: Ontario Human Rights Commission’s </a:t>
            </a:r>
            <a:r>
              <a:rPr lang="en-CA" altLang="en-US" sz="1400" i="1" dirty="0" smtClean="0">
                <a:latin typeface="Verdana" panose="020B0604030504040204" pitchFamily="34" charset="0"/>
                <a:ea typeface="Verdana" panose="020B0604030504040204" pitchFamily="34" charset="0"/>
                <a:cs typeface="Verdana" panose="020B0604030504040204" pitchFamily="34" charset="0"/>
              </a:rPr>
              <a:t>Guidelines on Accessible Education</a:t>
            </a:r>
            <a:endParaRPr lang="en-CA" alt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38</a:t>
            </a:fld>
            <a:endParaRPr lang="en-CA"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sp>
        <p:nvSpPr>
          <p:cNvPr id="81923" name="TextBox 5"/>
          <p:cNvSpPr txBox="1">
            <a:spLocks noChangeArrowheads="1"/>
          </p:cNvSpPr>
          <p:nvPr/>
        </p:nvSpPr>
        <p:spPr bwMode="auto">
          <a:xfrm>
            <a:off x="1989138" y="450850"/>
            <a:ext cx="5822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Responsibilities of Education Service Provider</a:t>
            </a:r>
            <a:endPar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81924" name="Rectangle 4"/>
          <p:cNvSpPr>
            <a:spLocks noChangeArrowheads="1"/>
          </p:cNvSpPr>
          <p:nvPr/>
        </p:nvSpPr>
        <p:spPr bwMode="auto">
          <a:xfrm>
            <a:off x="323850" y="1843088"/>
            <a:ext cx="8532813"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600"/>
              </a:spcAft>
            </a:pPr>
            <a:r>
              <a:rPr lang="en-CA" altLang="en-US" sz="2450" dirty="0">
                <a:latin typeface="Verdana" panose="020B0604030504040204" pitchFamily="34" charset="0"/>
                <a:ea typeface="Verdana" panose="020B0604030504040204" pitchFamily="34" charset="0"/>
                <a:cs typeface="Verdana" panose="020B0604030504040204" pitchFamily="34" charset="0"/>
              </a:rPr>
              <a:t>Advise students, or their parent/guardian of available accommodations, and the process to obtain them</a:t>
            </a:r>
          </a:p>
          <a:p>
            <a:pPr eaLnBrk="1" hangingPunct="1">
              <a:spcBef>
                <a:spcPts val="600"/>
              </a:spcBef>
              <a:spcAft>
                <a:spcPts val="600"/>
              </a:spcAft>
            </a:pPr>
            <a:r>
              <a:rPr lang="en-CA" altLang="en-US" sz="2450" dirty="0">
                <a:latin typeface="Verdana" panose="020B0604030504040204" pitchFamily="34" charset="0"/>
                <a:ea typeface="Verdana" panose="020B0604030504040204" pitchFamily="34" charset="0"/>
                <a:cs typeface="Verdana" panose="020B0604030504040204" pitchFamily="34" charset="0"/>
              </a:rPr>
              <a:t>Investigate and canvass possible accommodation solutions</a:t>
            </a:r>
          </a:p>
          <a:p>
            <a:pPr eaLnBrk="1" hangingPunct="1">
              <a:spcBef>
                <a:spcPts val="600"/>
              </a:spcBef>
              <a:spcAft>
                <a:spcPts val="600"/>
              </a:spcAft>
            </a:pPr>
            <a:r>
              <a:rPr lang="en-CA" altLang="en-US" sz="2450" dirty="0">
                <a:latin typeface="Verdana" panose="020B0604030504040204" pitchFamily="34" charset="0"/>
                <a:ea typeface="Verdana" panose="020B0604030504040204" pitchFamily="34" charset="0"/>
                <a:cs typeface="Verdana" panose="020B0604030504040204" pitchFamily="34" charset="0"/>
              </a:rPr>
              <a:t>Where necessary, obtain expert opinion or advice (costs are to be borne by the education provider)</a:t>
            </a:r>
          </a:p>
          <a:p>
            <a:pPr eaLnBrk="1" hangingPunct="1">
              <a:spcBef>
                <a:spcPts val="600"/>
              </a:spcBef>
              <a:spcAft>
                <a:spcPts val="600"/>
              </a:spcAft>
            </a:pPr>
            <a:r>
              <a:rPr lang="en-CA" altLang="en-US" sz="2450" dirty="0">
                <a:latin typeface="Verdana" panose="020B0604030504040204" pitchFamily="34" charset="0"/>
                <a:ea typeface="Verdana" panose="020B0604030504040204" pitchFamily="34" charset="0"/>
                <a:cs typeface="Verdana" panose="020B0604030504040204" pitchFamily="34" charset="0"/>
              </a:rPr>
              <a:t>Provide accommodations in a timely </a:t>
            </a:r>
            <a:r>
              <a:rPr lang="en-CA" altLang="en-US" sz="2450" dirty="0" smtClean="0">
                <a:latin typeface="Verdana" panose="020B0604030504040204" pitchFamily="34" charset="0"/>
                <a:ea typeface="Verdana" panose="020B0604030504040204" pitchFamily="34" charset="0"/>
                <a:cs typeface="Verdana" panose="020B0604030504040204" pitchFamily="34" charset="0"/>
              </a:rPr>
              <a:t>manner</a:t>
            </a:r>
            <a:endParaRPr lang="en-CA" altLang="en-US" sz="25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en-CA"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Source: Ontario Human Rights Commission’s </a:t>
            </a:r>
            <a:r>
              <a:rPr lang="en-CA" altLang="en-US" sz="1400" i="1" dirty="0">
                <a:latin typeface="Verdana" panose="020B0604030504040204" pitchFamily="34" charset="0"/>
                <a:ea typeface="Verdana" panose="020B0604030504040204" pitchFamily="34" charset="0"/>
                <a:cs typeface="Verdana" panose="020B0604030504040204" pitchFamily="34" charset="0"/>
              </a:rPr>
              <a:t>Guidelines on Accessible Education</a:t>
            </a:r>
            <a:endParaRPr lang="en-US" altLang="en-US" sz="1400" i="1" dirty="0">
              <a:latin typeface="Verdana" panose="020B0604030504040204" pitchFamily="34" charset="0"/>
              <a:ea typeface="Verdana" panose="020B0604030504040204" pitchFamily="34" charset="0"/>
              <a:cs typeface="Verdana" panose="020B0604030504040204" pitchFamily="34" charset="0"/>
            </a:endParaRPr>
          </a:p>
        </p:txBody>
      </p:sp>
      <p:pic>
        <p:nvPicPr>
          <p:cNvPr id="81925"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39</a:t>
            </a:fld>
            <a:endParaRPr lang="en-CA" altLang="en-US" dirty="0"/>
          </a:p>
        </p:txBody>
      </p:sp>
      <p:sp>
        <p:nvSpPr>
          <p:cNvPr id="10" name="Title"/>
          <p:cNvSpPr/>
          <p:nvPr/>
        </p:nvSpPr>
        <p:spPr>
          <a:xfrm>
            <a:off x="0" y="-845284"/>
            <a:ext cx="3691908" cy="276999"/>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Responsibilities of Education Service Provider</a:t>
            </a: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p:nvPr/>
        </p:nvSpPr>
        <p:spPr>
          <a:xfrm>
            <a:off x="251520" y="-662742"/>
            <a:ext cx="5524269" cy="369332"/>
          </a:xfrm>
          <a:prstGeom prst="rect">
            <a:avLst/>
          </a:prstGeom>
        </p:spPr>
        <p:txBody>
          <a:bodyPr wrap="none">
            <a:spAutoFit/>
          </a:bodyPr>
          <a:lstStyle/>
          <a:p>
            <a:pPr algn="ctr"/>
            <a:r>
              <a:rPr lang="en-CA" alt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ARCH – An important part of the legal system</a:t>
            </a: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5" descr="ARCH Disability logo with line separator" title="logo"/>
          <p:cNvGrpSpPr/>
          <p:nvPr/>
        </p:nvGrpSpPr>
        <p:grpSpPr>
          <a:xfrm>
            <a:off x="71438" y="85725"/>
            <a:ext cx="9001125" cy="1571625"/>
            <a:chOff x="71438" y="85725"/>
            <a:chExt cx="9001125" cy="1571625"/>
          </a:xfrm>
        </p:grpSpPr>
        <p:cxnSp>
          <p:nvCxnSpPr>
            <p:cNvPr id="4" name="Straight Connector 3" descr="line separator - part of logo"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2425" y="85725"/>
              <a:ext cx="1562100" cy="1571625"/>
            </a:xfrm>
            <a:prstGeom prst="rect">
              <a:avLst/>
            </a:prstGeom>
          </p:spPr>
        </p:pic>
      </p:grpSp>
      <p:sp>
        <p:nvSpPr>
          <p:cNvPr id="10244" name="TextBox 5"/>
          <p:cNvSpPr txBox="1">
            <a:spLocks noChangeArrowheads="1"/>
          </p:cNvSpPr>
          <p:nvPr/>
        </p:nvSpPr>
        <p:spPr bwMode="auto">
          <a:xfrm>
            <a:off x="1914525" y="69850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cs typeface="Arial" panose="020B0604020202020204" pitchFamily="34" charset="0"/>
              </a:rPr>
              <a:t>ARCH – An important part of the legal system</a:t>
            </a:r>
            <a:endParaRPr lang="en-CA" altLang="en-US" sz="2400" b="1">
              <a:solidFill>
                <a:srgbClr val="17375E"/>
              </a:solidFill>
              <a:cs typeface="Arial" panose="020B0604020202020204" pitchFamily="34" charset="0"/>
            </a:endParaRPr>
          </a:p>
        </p:txBody>
      </p:sp>
      <p:sp>
        <p:nvSpPr>
          <p:cNvPr id="10245" name="TextBox 2"/>
          <p:cNvSpPr txBox="1">
            <a:spLocks noChangeArrowheads="1"/>
          </p:cNvSpPr>
          <p:nvPr/>
        </p:nvSpPr>
        <p:spPr bwMode="auto">
          <a:xfrm>
            <a:off x="827088" y="1557338"/>
            <a:ext cx="751363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pPr>
            <a:r>
              <a:rPr lang="en-CA" altLang="en-US" sz="2000" dirty="0">
                <a:latin typeface="Verdana" panose="020B0604030504040204" pitchFamily="34" charset="0"/>
                <a:ea typeface="Verdana" panose="020B0604030504040204" pitchFamily="34" charset="0"/>
                <a:cs typeface="Verdana" panose="020B0604030504040204" pitchFamily="34" charset="0"/>
              </a:rPr>
              <a:t>ARCH Disability Law Centre is a specialty legal clinic that practices exclusively in disability rights law  </a:t>
            </a:r>
          </a:p>
          <a:p>
            <a:pPr>
              <a:lnSpc>
                <a:spcPct val="150000"/>
              </a:lnSpc>
              <a:spcBef>
                <a:spcPct val="0"/>
              </a:spcBef>
            </a:pPr>
            <a:r>
              <a:rPr lang="en-CA" altLang="en-US" sz="2000" dirty="0">
                <a:latin typeface="Verdana" panose="020B0604030504040204" pitchFamily="34" charset="0"/>
                <a:ea typeface="Verdana" panose="020B0604030504040204" pitchFamily="34" charset="0"/>
                <a:cs typeface="Verdana" panose="020B0604030504040204" pitchFamily="34" charset="0"/>
              </a:rPr>
              <a:t>Since incorporation in 1979, ARCH has been a leader in disability rights advocacy and test case litigation. </a:t>
            </a:r>
          </a:p>
          <a:p>
            <a:pPr>
              <a:lnSpc>
                <a:spcPct val="150000"/>
              </a:lnSpc>
              <a:spcBef>
                <a:spcPct val="0"/>
              </a:spcBef>
            </a:pPr>
            <a:r>
              <a:rPr lang="en-CA" altLang="en-US" sz="2000" dirty="0">
                <a:latin typeface="Verdana" panose="020B0604030504040204" pitchFamily="34" charset="0"/>
                <a:ea typeface="Verdana" panose="020B0604030504040204" pitchFamily="34" charset="0"/>
                <a:cs typeface="Verdana" panose="020B0604030504040204" pitchFamily="34" charset="0"/>
              </a:rPr>
              <a:t>ARCH is dedicated to defending and advancing the equality rights, entitlements, fundamental freedoms and inclusion of persons with disabilities with low income in Ontario</a:t>
            </a:r>
          </a:p>
          <a:p>
            <a:pPr>
              <a:lnSpc>
                <a:spcPct val="150000"/>
              </a:lnSpc>
              <a:spcBef>
                <a:spcPct val="0"/>
              </a:spcBef>
            </a:pPr>
            <a:r>
              <a:rPr lang="en-CA" altLang="en-US" sz="2000" dirty="0">
                <a:latin typeface="Verdana" panose="020B0604030504040204" pitchFamily="34" charset="0"/>
                <a:ea typeface="Verdana" panose="020B0604030504040204" pitchFamily="34" charset="0"/>
                <a:cs typeface="Verdana" panose="020B0604030504040204" pitchFamily="34" charset="0"/>
              </a:rPr>
              <a:t>ARCH is primarily funded by Legal Aid Ontario</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a:t>
            </a:fld>
            <a:endParaRPr lang="en-CA"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215900" y="-1196935"/>
            <a:ext cx="2669833"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Value of Informal Processes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3970"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83973"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550150"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5"/>
          <p:cNvSpPr txBox="1">
            <a:spLocks noChangeArrowheads="1"/>
          </p:cNvSpPr>
          <p:nvPr/>
        </p:nvSpPr>
        <p:spPr bwMode="auto">
          <a:xfrm>
            <a:off x="1763713" y="661988"/>
            <a:ext cx="6877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The Value of Informal Processes</a:t>
            </a:r>
          </a:p>
        </p:txBody>
      </p:sp>
      <p:sp>
        <p:nvSpPr>
          <p:cNvPr id="83972" name="Rectangle 4"/>
          <p:cNvSpPr>
            <a:spLocks noChangeArrowheads="1"/>
          </p:cNvSpPr>
          <p:nvPr/>
        </p:nvSpPr>
        <p:spPr bwMode="auto">
          <a:xfrm>
            <a:off x="215900" y="1627188"/>
            <a:ext cx="5724251" cy="454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1200"/>
              </a:spcAft>
            </a:pPr>
            <a:r>
              <a:rPr lang="en-CA" altLang="en-US" sz="2150" dirty="0">
                <a:latin typeface="Verdana" panose="020B0604030504040204" pitchFamily="34" charset="0"/>
                <a:ea typeface="Verdana" panose="020B0604030504040204" pitchFamily="34" charset="0"/>
                <a:cs typeface="Verdana" panose="020B0604030504040204" pitchFamily="34" charset="0"/>
              </a:rPr>
              <a:t>Informal conflict resolution is often the most effective approach</a:t>
            </a:r>
          </a:p>
          <a:p>
            <a:pPr eaLnBrk="1" hangingPunct="1">
              <a:spcBef>
                <a:spcPts val="600"/>
              </a:spcBef>
              <a:spcAft>
                <a:spcPts val="1200"/>
              </a:spcAft>
            </a:pPr>
            <a:r>
              <a:rPr lang="en-CA" altLang="en-US" sz="2150" dirty="0">
                <a:latin typeface="Verdana" panose="020B0604030504040204" pitchFamily="34" charset="0"/>
                <a:ea typeface="Verdana" panose="020B0604030504040204" pitchFamily="34" charset="0"/>
                <a:cs typeface="Verdana" panose="020B0604030504040204" pitchFamily="34" charset="0"/>
              </a:rPr>
              <a:t>Informal processes can involve all interested parties, and allow for timely solutions to problems – formal processes can take much longer and be detrimental to students</a:t>
            </a:r>
          </a:p>
          <a:p>
            <a:pPr eaLnBrk="1" hangingPunct="1">
              <a:spcBef>
                <a:spcPts val="600"/>
              </a:spcBef>
              <a:spcAft>
                <a:spcPts val="600"/>
              </a:spcAft>
            </a:pPr>
            <a:r>
              <a:rPr lang="en-CA" altLang="en-US" sz="2150" dirty="0">
                <a:latin typeface="Verdana" panose="020B0604030504040204" pitchFamily="34" charset="0"/>
                <a:ea typeface="Verdana" panose="020B0604030504040204" pitchFamily="34" charset="0"/>
                <a:cs typeface="Verdana" panose="020B0604030504040204" pitchFamily="34" charset="0"/>
              </a:rPr>
              <a:t>These processes may include the help of a third-party facilitator</a:t>
            </a:r>
          </a:p>
          <a:p>
            <a:pPr eaLnBrk="1" hangingPunct="1">
              <a:spcBef>
                <a:spcPts val="600"/>
              </a:spcBef>
              <a:spcAft>
                <a:spcPts val="600"/>
              </a:spcAft>
              <a:buFontTx/>
              <a:buNone/>
            </a:pPr>
            <a:r>
              <a:rPr lang="en-CA" altLang="en-US" sz="1400" dirty="0" smtClean="0">
                <a:latin typeface="Verdana" panose="020B0604030504040204" pitchFamily="34" charset="0"/>
                <a:ea typeface="Verdana" panose="020B0604030504040204" pitchFamily="34" charset="0"/>
                <a:cs typeface="Verdana" panose="020B0604030504040204" pitchFamily="34" charset="0"/>
              </a:rPr>
              <a:t>	Source</a:t>
            </a:r>
            <a:r>
              <a:rPr lang="en-CA" altLang="en-US" sz="1400" dirty="0">
                <a:latin typeface="Verdana" panose="020B0604030504040204" pitchFamily="34" charset="0"/>
                <a:ea typeface="Verdana" panose="020B0604030504040204" pitchFamily="34" charset="0"/>
                <a:cs typeface="Verdana" panose="020B0604030504040204" pitchFamily="34" charset="0"/>
              </a:rPr>
              <a:t>: </a:t>
            </a:r>
            <a:r>
              <a:rPr lang="en-US" altLang="en-US" sz="1400" dirty="0">
                <a:latin typeface="Verdana" panose="020B0604030504040204" pitchFamily="34" charset="0"/>
                <a:ea typeface="Verdana" panose="020B0604030504040204" pitchFamily="34" charset="0"/>
                <a:cs typeface="Verdana" panose="020B0604030504040204" pitchFamily="34" charset="0"/>
              </a:rPr>
              <a:t>Ministry of Education. </a:t>
            </a:r>
            <a:r>
              <a:rPr lang="en-US" altLang="en-US" sz="1400" i="1" dirty="0">
                <a:latin typeface="Verdana" panose="020B0604030504040204" pitchFamily="34" charset="0"/>
                <a:ea typeface="Verdana" panose="020B0604030504040204" pitchFamily="34" charset="0"/>
                <a:cs typeface="Verdana" panose="020B0604030504040204" pitchFamily="34" charset="0"/>
              </a:rPr>
              <a:t>Shared Solutions: A Guide to Preventing and Resolving Conflicts Regarding Programs and Services for Students with Special Needs</a:t>
            </a:r>
            <a:r>
              <a:rPr lang="en-US" altLang="en-US" sz="1400" dirty="0">
                <a:latin typeface="Verdana" panose="020B0604030504040204" pitchFamily="34" charset="0"/>
                <a:ea typeface="Verdana" panose="020B0604030504040204" pitchFamily="34" charset="0"/>
                <a:cs typeface="Verdana" panose="020B0604030504040204" pitchFamily="34" charset="0"/>
              </a:rPr>
              <a:t> (Toronto: 2007). </a:t>
            </a:r>
            <a:endParaRPr lang="en-CA" alt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Image of people with different disabilities sitting around a table. " title="image"/>
          <p:cNvPicPr>
            <a:picLocks noChangeAspect="1"/>
          </p:cNvPicPr>
          <p:nvPr/>
        </p:nvPicPr>
        <p:blipFill rotWithShape="1">
          <a:blip r:embed="rId5"/>
          <a:srcRect l="9407" t="19652" r="12026" b="4067"/>
          <a:stretch/>
        </p:blipFill>
        <p:spPr>
          <a:xfrm>
            <a:off x="5607794" y="1735138"/>
            <a:ext cx="3536206" cy="3462162"/>
          </a:xfrm>
          <a:prstGeom prst="ellipse">
            <a:avLst/>
          </a:prstGeom>
        </p:spPr>
      </p:pic>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40</a:t>
            </a:fld>
            <a:endParaRPr lang="en-CA"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179512" y="-1058822"/>
            <a:ext cx="166128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Advocacy Checklist</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6018"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86021"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5"/>
          <p:cNvSpPr txBox="1">
            <a:spLocks noChangeArrowheads="1"/>
          </p:cNvSpPr>
          <p:nvPr/>
        </p:nvSpPr>
        <p:spPr bwMode="auto">
          <a:xfrm>
            <a:off x="1989138" y="59055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Advocacy Checklist</a:t>
            </a:r>
          </a:p>
        </p:txBody>
      </p:sp>
      <p:sp>
        <p:nvSpPr>
          <p:cNvPr id="86020" name="Rectangle 4"/>
          <p:cNvSpPr>
            <a:spLocks noChangeArrowheads="1"/>
          </p:cNvSpPr>
          <p:nvPr/>
        </p:nvSpPr>
        <p:spPr bwMode="auto">
          <a:xfrm>
            <a:off x="279400" y="1728788"/>
            <a:ext cx="882967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1000"/>
              </a:spcAft>
              <a:buSzPct val="150000"/>
              <a:buFont typeface="Wingdings" panose="05000000000000000000" pitchFamily="2" charset="2"/>
              <a:buChar char="q"/>
            </a:pPr>
            <a:r>
              <a:rPr lang="en-CA" altLang="en-US" sz="2500" dirty="0">
                <a:latin typeface="Verdana" panose="020B0604030504040204" pitchFamily="34" charset="0"/>
                <a:ea typeface="Verdana" panose="020B0604030504040204" pitchFamily="34" charset="0"/>
                <a:cs typeface="Verdana" panose="020B0604030504040204" pitchFamily="34" charset="0"/>
              </a:rPr>
              <a:t> </a:t>
            </a:r>
            <a:r>
              <a:rPr lang="en-CA" altLang="en-US" sz="2400" dirty="0">
                <a:latin typeface="Verdana" panose="020B0604030504040204" pitchFamily="34" charset="0"/>
                <a:ea typeface="Verdana" panose="020B0604030504040204" pitchFamily="34" charset="0"/>
                <a:cs typeface="Verdana" panose="020B0604030504040204" pitchFamily="34" charset="0"/>
              </a:rPr>
              <a:t>Use relevant P/T guidelines</a:t>
            </a:r>
            <a:r>
              <a:rPr lang="en-CA" altLang="en-US" sz="2400" i="1" dirty="0">
                <a:latin typeface="Verdana" panose="020B0604030504040204" pitchFamily="34" charset="0"/>
                <a:ea typeface="Verdana" panose="020B0604030504040204" pitchFamily="34" charset="0"/>
                <a:cs typeface="Verdana" panose="020B0604030504040204" pitchFamily="34" charset="0"/>
              </a:rPr>
              <a:t> </a:t>
            </a:r>
            <a:r>
              <a:rPr lang="en-CA" altLang="en-US" sz="2400" dirty="0">
                <a:latin typeface="Verdana" panose="020B0604030504040204" pitchFamily="34" charset="0"/>
                <a:ea typeface="Verdana" panose="020B0604030504040204" pitchFamily="34" charset="0"/>
                <a:cs typeface="Verdana" panose="020B0604030504040204" pitchFamily="34" charset="0"/>
              </a:rPr>
              <a:t>to help you negotiate with the teacher, principal or Superintendent of Special Education for accommodations</a:t>
            </a:r>
          </a:p>
          <a:p>
            <a:pPr eaLnBrk="1" hangingPunct="1">
              <a:spcBef>
                <a:spcPts val="600"/>
              </a:spcBef>
              <a:spcAft>
                <a:spcPts val="1000"/>
              </a:spcAft>
              <a:buSzPct val="150000"/>
              <a:buFont typeface="Wingdings" panose="05000000000000000000" pitchFamily="2" charset="2"/>
              <a:buChar char="q"/>
            </a:pPr>
            <a:r>
              <a:rPr lang="en-CA" altLang="en-US" sz="2400" dirty="0">
                <a:latin typeface="Verdana" panose="020B0604030504040204" pitchFamily="34" charset="0"/>
                <a:ea typeface="Verdana" panose="020B0604030504040204" pitchFamily="34" charset="0"/>
                <a:cs typeface="Verdana" panose="020B0604030504040204" pitchFamily="34" charset="0"/>
              </a:rPr>
              <a:t> Keep contemporaneous notes of conversations with teachers, principal, Superintendent of Special Education</a:t>
            </a:r>
          </a:p>
          <a:p>
            <a:pPr eaLnBrk="1" hangingPunct="1">
              <a:spcBef>
                <a:spcPts val="600"/>
              </a:spcBef>
              <a:spcAft>
                <a:spcPts val="1000"/>
              </a:spcAft>
              <a:buSzPct val="150000"/>
              <a:buFont typeface="Wingdings" panose="05000000000000000000" pitchFamily="2" charset="2"/>
              <a:buChar char="q"/>
            </a:pPr>
            <a:r>
              <a:rPr lang="en-CA" altLang="en-US" sz="2400" dirty="0">
                <a:latin typeface="Verdana" panose="020B0604030504040204" pitchFamily="34" charset="0"/>
                <a:ea typeface="Verdana" panose="020B0604030504040204" pitchFamily="34" charset="0"/>
                <a:cs typeface="Verdana" panose="020B0604030504040204" pitchFamily="34" charset="0"/>
              </a:rPr>
              <a:t> If going in for a longer meeting, consider bringing someone with you to take notes</a:t>
            </a:r>
          </a:p>
          <a:p>
            <a:pPr eaLnBrk="1" hangingPunct="1">
              <a:spcBef>
                <a:spcPts val="600"/>
              </a:spcBef>
              <a:spcAft>
                <a:spcPts val="1000"/>
              </a:spcAft>
              <a:buSzPct val="150000"/>
              <a:buFont typeface="Wingdings" panose="05000000000000000000" pitchFamily="2" charset="2"/>
              <a:buChar char="q"/>
            </a:pPr>
            <a:r>
              <a:rPr lang="en-CA" altLang="en-US" sz="2400" dirty="0">
                <a:latin typeface="Verdana" panose="020B0604030504040204" pitchFamily="34" charset="0"/>
                <a:ea typeface="Verdana" panose="020B0604030504040204" pitchFamily="34" charset="0"/>
                <a:cs typeface="Verdana" panose="020B0604030504040204" pitchFamily="34" charset="0"/>
              </a:rPr>
              <a:t> Keep copies of school records, letters sent to and from school</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41</a:t>
            </a:fld>
            <a:endParaRPr lang="en-CA"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31117" y="-1058822"/>
            <a:ext cx="2472408"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Advocacy Checklist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8066"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88069"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5"/>
          <p:cNvSpPr txBox="1">
            <a:spLocks noChangeArrowheads="1"/>
          </p:cNvSpPr>
          <p:nvPr/>
        </p:nvSpPr>
        <p:spPr bwMode="auto">
          <a:xfrm>
            <a:off x="1989138" y="59055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Advocacy Checklist</a:t>
            </a:r>
          </a:p>
        </p:txBody>
      </p:sp>
      <p:sp>
        <p:nvSpPr>
          <p:cNvPr id="88068" name="Rectangle 4"/>
          <p:cNvSpPr>
            <a:spLocks noChangeArrowheads="1"/>
          </p:cNvSpPr>
          <p:nvPr/>
        </p:nvSpPr>
        <p:spPr bwMode="auto">
          <a:xfrm>
            <a:off x="493713" y="2060575"/>
            <a:ext cx="76787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spcAft>
                <a:spcPts val="1200"/>
              </a:spcAft>
              <a:buSzPct val="150000"/>
              <a:buFont typeface="Wingdings" panose="05000000000000000000" pitchFamily="2" charset="2"/>
              <a:buChar char="q"/>
            </a:pPr>
            <a:r>
              <a:rPr lang="en-CA" altLang="en-US" sz="2800" dirty="0">
                <a:latin typeface="Verdana" panose="020B0604030504040204" pitchFamily="34" charset="0"/>
                <a:ea typeface="Verdana" panose="020B0604030504040204" pitchFamily="34" charset="0"/>
                <a:cs typeface="Verdana" panose="020B0604030504040204" pitchFamily="34" charset="0"/>
              </a:rPr>
              <a:t> </a:t>
            </a:r>
            <a:r>
              <a:rPr lang="en-CA" altLang="en-US" sz="2600" dirty="0">
                <a:latin typeface="Verdana" panose="020B0604030504040204" pitchFamily="34" charset="0"/>
                <a:ea typeface="Verdana" panose="020B0604030504040204" pitchFamily="34" charset="0"/>
                <a:cs typeface="Verdana" panose="020B0604030504040204" pitchFamily="34" charset="0"/>
              </a:rPr>
              <a:t>Go up the chain: first talk to the teacher, then the IEP team or Principal, before appealing to the School Board</a:t>
            </a:r>
          </a:p>
          <a:p>
            <a:pPr eaLnBrk="1" hangingPunct="1">
              <a:spcBef>
                <a:spcPts val="1200"/>
              </a:spcBef>
              <a:spcAft>
                <a:spcPts val="1200"/>
              </a:spcAft>
              <a:buSzPct val="150000"/>
              <a:buFont typeface="Wingdings" panose="05000000000000000000" pitchFamily="2" charset="2"/>
              <a:buChar char="q"/>
            </a:pPr>
            <a:r>
              <a:rPr lang="en-CA" altLang="en-US" sz="2600" dirty="0">
                <a:latin typeface="Verdana" panose="020B0604030504040204" pitchFamily="34" charset="0"/>
                <a:ea typeface="Verdana" panose="020B0604030504040204" pitchFamily="34" charset="0"/>
                <a:cs typeface="Verdana" panose="020B0604030504040204" pitchFamily="34" charset="0"/>
              </a:rPr>
              <a:t> If possible, get all communications in writing or by email</a:t>
            </a:r>
          </a:p>
          <a:p>
            <a:pPr eaLnBrk="1" hangingPunct="1">
              <a:spcBef>
                <a:spcPts val="1200"/>
              </a:spcBef>
              <a:spcAft>
                <a:spcPts val="1200"/>
              </a:spcAft>
              <a:buSzPct val="150000"/>
              <a:buFont typeface="Wingdings" panose="05000000000000000000" pitchFamily="2" charset="2"/>
              <a:buChar char="q"/>
            </a:pPr>
            <a:r>
              <a:rPr lang="en-CA" altLang="en-US" sz="2600" dirty="0">
                <a:latin typeface="Verdana" panose="020B0604030504040204" pitchFamily="34" charset="0"/>
                <a:ea typeface="Verdana" panose="020B0604030504040204" pitchFamily="34" charset="0"/>
                <a:cs typeface="Verdana" panose="020B0604030504040204" pitchFamily="34" charset="0"/>
              </a:rPr>
              <a:t> If you don’t get a reply promptly, keep going up the chain</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42</a:t>
            </a:fld>
            <a:endParaRPr lang="en-CA"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309295" y="-798616"/>
            <a:ext cx="244515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Advocacy checklist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0114"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90117"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5"/>
          <p:cNvSpPr txBox="1">
            <a:spLocks noChangeArrowheads="1"/>
          </p:cNvSpPr>
          <p:nvPr/>
        </p:nvSpPr>
        <p:spPr bwMode="auto">
          <a:xfrm>
            <a:off x="1989138" y="59055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Advocacy Checklist</a:t>
            </a:r>
          </a:p>
        </p:txBody>
      </p:sp>
      <p:sp>
        <p:nvSpPr>
          <p:cNvPr id="90116" name="Rectangle 4"/>
          <p:cNvSpPr>
            <a:spLocks noChangeArrowheads="1"/>
          </p:cNvSpPr>
          <p:nvPr/>
        </p:nvSpPr>
        <p:spPr bwMode="auto">
          <a:xfrm>
            <a:off x="823541" y="1652588"/>
            <a:ext cx="8156575"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1200"/>
              </a:spcAft>
              <a:buSzPct val="150000"/>
              <a:buFont typeface="Wingdings" panose="05000000000000000000" pitchFamily="2" charset="2"/>
              <a:buChar char="q"/>
            </a:pPr>
            <a:r>
              <a:rPr lang="en-CA" altLang="en-US" sz="2600" dirty="0">
                <a:latin typeface="Verdana" panose="020B0604030504040204" pitchFamily="34" charset="0"/>
                <a:ea typeface="Verdana" panose="020B0604030504040204" pitchFamily="34" charset="0"/>
                <a:cs typeface="Verdana" panose="020B0604030504040204" pitchFamily="34" charset="0"/>
              </a:rPr>
              <a:t> </a:t>
            </a:r>
            <a:r>
              <a:rPr lang="en-CA" altLang="en-US" sz="2300" dirty="0">
                <a:latin typeface="Verdana" panose="020B0604030504040204" pitchFamily="34" charset="0"/>
                <a:ea typeface="Verdana" panose="020B0604030504040204" pitchFamily="34" charset="0"/>
                <a:cs typeface="Verdana" panose="020B0604030504040204" pitchFamily="34" charset="0"/>
              </a:rPr>
              <a:t>Consult and get the support of outside professionals if required </a:t>
            </a:r>
          </a:p>
          <a:p>
            <a:pPr lvl="1" eaLnBrk="1" hangingPunct="1">
              <a:spcBef>
                <a:spcPct val="0"/>
              </a:spcBef>
              <a:spcAft>
                <a:spcPts val="600"/>
              </a:spcAft>
              <a:buSzPct val="150000"/>
              <a:buFont typeface="Arial" panose="020B0604020202020204" pitchFamily="34" charset="0"/>
              <a:buChar char="•"/>
            </a:pPr>
            <a:r>
              <a:rPr lang="en-CA" altLang="en-US" sz="2100" dirty="0">
                <a:latin typeface="Verdana" panose="020B0604030504040204" pitchFamily="34" charset="0"/>
                <a:ea typeface="Verdana" panose="020B0604030504040204" pitchFamily="34" charset="0"/>
                <a:cs typeface="Verdana" panose="020B0604030504040204" pitchFamily="34" charset="0"/>
              </a:rPr>
              <a:t>(e.g. MD, social worker, psychologist etc.)</a:t>
            </a:r>
          </a:p>
          <a:p>
            <a:pPr eaLnBrk="1" hangingPunct="1">
              <a:spcBef>
                <a:spcPts val="600"/>
              </a:spcBef>
              <a:spcAft>
                <a:spcPts val="1200"/>
              </a:spcAft>
              <a:buSzPct val="150000"/>
              <a:buFont typeface="Wingdings" panose="05000000000000000000" pitchFamily="2" charset="2"/>
              <a:buChar char="q"/>
            </a:pPr>
            <a:r>
              <a:rPr lang="en-CA" altLang="en-US" sz="2600" dirty="0">
                <a:latin typeface="Verdana" panose="020B0604030504040204" pitchFamily="34" charset="0"/>
                <a:ea typeface="Verdana" panose="020B0604030504040204" pitchFamily="34" charset="0"/>
                <a:cs typeface="Verdana" panose="020B0604030504040204" pitchFamily="34" charset="0"/>
              </a:rPr>
              <a:t> </a:t>
            </a:r>
            <a:r>
              <a:rPr lang="en-CA" altLang="en-US" sz="2300" dirty="0">
                <a:latin typeface="Verdana" panose="020B0604030504040204" pitchFamily="34" charset="0"/>
                <a:ea typeface="Verdana" panose="020B0604030504040204" pitchFamily="34" charset="0"/>
                <a:cs typeface="Verdana" panose="020B0604030504040204" pitchFamily="34" charset="0"/>
              </a:rPr>
              <a:t>If needed, keep track of behaviours and/or incidents </a:t>
            </a:r>
          </a:p>
          <a:p>
            <a:pPr eaLnBrk="1" hangingPunct="1">
              <a:spcBef>
                <a:spcPts val="600"/>
              </a:spcBef>
              <a:spcAft>
                <a:spcPts val="1200"/>
              </a:spcAft>
              <a:buSzPct val="150000"/>
              <a:buFont typeface="Wingdings" panose="05000000000000000000" pitchFamily="2" charset="2"/>
              <a:buChar char="q"/>
            </a:pPr>
            <a:r>
              <a:rPr lang="en-CA" altLang="en-US" sz="2300" dirty="0">
                <a:latin typeface="Verdana" panose="020B0604030504040204" pitchFamily="34" charset="0"/>
                <a:ea typeface="Verdana" panose="020B0604030504040204" pitchFamily="34" charset="0"/>
                <a:cs typeface="Verdana" panose="020B0604030504040204" pitchFamily="34" charset="0"/>
              </a:rPr>
              <a:t> Explore informal resolution processes </a:t>
            </a:r>
          </a:p>
          <a:p>
            <a:pPr eaLnBrk="1" hangingPunct="1">
              <a:spcBef>
                <a:spcPts val="600"/>
              </a:spcBef>
              <a:spcAft>
                <a:spcPts val="1200"/>
              </a:spcAft>
              <a:buSzPct val="150000"/>
              <a:buFont typeface="Wingdings" panose="05000000000000000000" pitchFamily="2" charset="2"/>
              <a:buChar char="q"/>
            </a:pPr>
            <a:r>
              <a:rPr lang="en-CA" altLang="en-US" sz="2300" dirty="0">
                <a:latin typeface="Verdana" panose="020B0604030504040204" pitchFamily="34" charset="0"/>
                <a:ea typeface="Verdana" panose="020B0604030504040204" pitchFamily="34" charset="0"/>
                <a:cs typeface="Verdana" panose="020B0604030504040204" pitchFamily="34" charset="0"/>
              </a:rPr>
              <a:t> Call your provincial legal clinics for legal information and advice</a:t>
            </a:r>
          </a:p>
          <a:p>
            <a:pPr eaLnBrk="1" hangingPunct="1">
              <a:spcBef>
                <a:spcPts val="600"/>
              </a:spcBef>
              <a:spcAft>
                <a:spcPts val="1200"/>
              </a:spcAft>
              <a:buSzPct val="150000"/>
              <a:buFont typeface="Wingdings" panose="05000000000000000000" pitchFamily="2" charset="2"/>
              <a:buChar char="q"/>
            </a:pPr>
            <a:r>
              <a:rPr lang="en-CA" altLang="en-US" sz="2300" dirty="0">
                <a:latin typeface="Verdana" panose="020B0604030504040204" pitchFamily="34" charset="0"/>
                <a:ea typeface="Verdana" panose="020B0604030504040204" pitchFamily="34" charset="0"/>
                <a:cs typeface="Verdana" panose="020B0604030504040204" pitchFamily="34" charset="0"/>
              </a:rPr>
              <a:t> Consider whether a human rights application may be appropriate</a:t>
            </a: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43</a:t>
            </a:fld>
            <a:endParaRPr lang="en-CA"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87338" y="-1018668"/>
            <a:ext cx="1669303"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More advocacy tips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2162"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92165"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5"/>
          <p:cNvSpPr txBox="1">
            <a:spLocks noChangeArrowheads="1"/>
          </p:cNvSpPr>
          <p:nvPr/>
        </p:nvSpPr>
        <p:spPr bwMode="auto">
          <a:xfrm>
            <a:off x="1989138" y="59055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More Advocacy Tips</a:t>
            </a:r>
          </a:p>
        </p:txBody>
      </p:sp>
      <p:sp>
        <p:nvSpPr>
          <p:cNvPr id="92164" name="Rectangle 4"/>
          <p:cNvSpPr>
            <a:spLocks noChangeArrowheads="1"/>
          </p:cNvSpPr>
          <p:nvPr/>
        </p:nvSpPr>
        <p:spPr bwMode="auto">
          <a:xfrm>
            <a:off x="709613" y="2133600"/>
            <a:ext cx="8156575"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1000"/>
              </a:spcAft>
              <a:buSzPct val="150000"/>
              <a:buFont typeface="Wingdings" panose="05000000000000000000" pitchFamily="2" charset="2"/>
              <a:buChar char="q"/>
            </a:pPr>
            <a:r>
              <a:rPr lang="en-CA" altLang="en-US" sz="2800" dirty="0">
                <a:latin typeface="Verdana" panose="020B0604030504040204" pitchFamily="34" charset="0"/>
                <a:ea typeface="Verdana" panose="020B0604030504040204" pitchFamily="34" charset="0"/>
                <a:cs typeface="Verdana" panose="020B0604030504040204" pitchFamily="34" charset="0"/>
              </a:rPr>
              <a:t> Make sure IEP refers to all accommodations provided, in writing</a:t>
            </a:r>
          </a:p>
          <a:p>
            <a:pPr eaLnBrk="1" hangingPunct="1">
              <a:spcBef>
                <a:spcPts val="600"/>
              </a:spcBef>
              <a:spcAft>
                <a:spcPts val="1000"/>
              </a:spcAft>
              <a:buSzPct val="150000"/>
              <a:buFont typeface="Wingdings" panose="05000000000000000000" pitchFamily="2" charset="2"/>
              <a:buChar char="q"/>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600"/>
              </a:spcBef>
              <a:spcAft>
                <a:spcPts val="1000"/>
              </a:spcAft>
              <a:buSzPct val="150000"/>
              <a:buFont typeface="Wingdings" panose="05000000000000000000" pitchFamily="2" charset="2"/>
              <a:buChar char="q"/>
            </a:pPr>
            <a:r>
              <a:rPr lang="en-CA" altLang="en-US" sz="2800" dirty="0">
                <a:latin typeface="Verdana" panose="020B0604030504040204" pitchFamily="34" charset="0"/>
                <a:ea typeface="Verdana" panose="020B0604030504040204" pitchFamily="34" charset="0"/>
                <a:cs typeface="Verdana" panose="020B0604030504040204" pitchFamily="34" charset="0"/>
              </a:rPr>
              <a:t> Always try to empathize with teachers. You want to make sure they get the resources they need.</a:t>
            </a:r>
          </a:p>
          <a:p>
            <a:pPr eaLnBrk="1" hangingPunct="1">
              <a:spcBef>
                <a:spcPts val="600"/>
              </a:spcBef>
              <a:spcAft>
                <a:spcPts val="1000"/>
              </a:spcAft>
              <a:buSzPct val="150000"/>
              <a:buFont typeface="Wingdings" panose="05000000000000000000" pitchFamily="2" charset="2"/>
              <a:buChar char="q"/>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600"/>
              </a:spcBef>
              <a:spcAft>
                <a:spcPts val="1000"/>
              </a:spcAft>
              <a:buSzPct val="150000"/>
              <a:buFont typeface="Wingdings" panose="05000000000000000000" pitchFamily="2" charset="2"/>
              <a:buChar char="q"/>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44</a:t>
            </a:fld>
            <a:endParaRPr lang="en-CA"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p:nvPr/>
        </p:nvSpPr>
        <p:spPr>
          <a:xfrm>
            <a:off x="-8036" y="-1058822"/>
            <a:ext cx="2019784"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BC Advocacy Resources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4210"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94213"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5"/>
          <p:cNvSpPr txBox="1">
            <a:spLocks noChangeArrowheads="1"/>
          </p:cNvSpPr>
          <p:nvPr/>
        </p:nvSpPr>
        <p:spPr bwMode="auto">
          <a:xfrm>
            <a:off x="1989138" y="59055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BC Advocacy Resources</a:t>
            </a:r>
          </a:p>
        </p:txBody>
      </p:sp>
      <p:sp>
        <p:nvSpPr>
          <p:cNvPr id="94212" name="Rectangle 4"/>
          <p:cNvSpPr>
            <a:spLocks noChangeArrowheads="1"/>
          </p:cNvSpPr>
          <p:nvPr/>
        </p:nvSpPr>
        <p:spPr bwMode="auto">
          <a:xfrm>
            <a:off x="1038225" y="2433638"/>
            <a:ext cx="618807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1000"/>
              </a:spcAft>
              <a:buSzPct val="149000"/>
            </a:pPr>
            <a:r>
              <a:rPr lang="en-CA" altLang="en-US" sz="2800" dirty="0">
                <a:latin typeface="Verdana" panose="020B0604030504040204" pitchFamily="34" charset="0"/>
                <a:ea typeface="Verdana" panose="020B0604030504040204" pitchFamily="34" charset="0"/>
                <a:cs typeface="Verdana" panose="020B0604030504040204" pitchFamily="34" charset="0"/>
              </a:rPr>
              <a:t>Inclusion BC, inclusionbc.org</a:t>
            </a:r>
          </a:p>
          <a:p>
            <a:pPr eaLnBrk="1" hangingPunct="1">
              <a:spcBef>
                <a:spcPts val="600"/>
              </a:spcBef>
              <a:spcAft>
                <a:spcPts val="1000"/>
              </a:spcAft>
              <a:buSzPct val="149000"/>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600"/>
              </a:spcBef>
              <a:spcAft>
                <a:spcPts val="1000"/>
              </a:spcAft>
              <a:buSzPct val="149000"/>
            </a:pPr>
            <a:r>
              <a:rPr lang="en-CA" altLang="en-US" sz="2800" dirty="0">
                <a:latin typeface="Verdana" panose="020B0604030504040204" pitchFamily="34" charset="0"/>
                <a:ea typeface="Verdana" panose="020B0604030504040204" pitchFamily="34" charset="0"/>
                <a:cs typeface="Verdana" panose="020B0604030504040204" pitchFamily="34" charset="0"/>
              </a:rPr>
              <a:t>Family Support Institute of BC, familysupportbc.com</a:t>
            </a:r>
          </a:p>
          <a:p>
            <a:pPr eaLnBrk="1" hangingPunct="1">
              <a:spcBef>
                <a:spcPts val="600"/>
              </a:spcBef>
              <a:spcAft>
                <a:spcPts val="1000"/>
              </a:spcAft>
              <a:buSzPct val="150000"/>
              <a:buFontTx/>
              <a:buNone/>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600"/>
              </a:spcBef>
              <a:spcAft>
                <a:spcPts val="1000"/>
              </a:spcAft>
              <a:buSzPct val="150000"/>
            </a:pPr>
            <a:endParaRPr lang="en-CA" alt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45</a:t>
            </a:fld>
            <a:endParaRPr lang="en-CA"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p:nvPr/>
        </p:nvSpPr>
        <p:spPr>
          <a:xfrm>
            <a:off x="246981" y="-963488"/>
            <a:ext cx="105015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Thank You!</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96258" name="TextBox 2"/>
          <p:cNvSpPr txBox="1">
            <a:spLocks noChangeArrowheads="1"/>
          </p:cNvSpPr>
          <p:nvPr/>
        </p:nvSpPr>
        <p:spPr bwMode="auto">
          <a:xfrm>
            <a:off x="1976438" y="636588"/>
            <a:ext cx="519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5400">
                <a:solidFill>
                  <a:srgbClr val="17375E"/>
                </a:solidFill>
                <a:latin typeface="Verdana" panose="020B0604030504040204" pitchFamily="34" charset="0"/>
                <a:ea typeface="Verdana" panose="020B0604030504040204" pitchFamily="34" charset="0"/>
                <a:cs typeface="Verdana" panose="020B0604030504040204" pitchFamily="34" charset="0"/>
              </a:rPr>
              <a:t>Thank you!</a:t>
            </a:r>
          </a:p>
        </p:txBody>
      </p:sp>
      <p:pic>
        <p:nvPicPr>
          <p:cNvPr id="96262" name="Picture 13" descr="Disability Alliance BC logo" title="logo"/>
          <p:cNvPicPr>
            <a:picLocks noChangeAspect="1"/>
          </p:cNvPicPr>
          <p:nvPr/>
        </p:nvPicPr>
        <p:blipFill>
          <a:blip r:embed="rId3">
            <a:extLst>
              <a:ext uri="{28A0092B-C50C-407E-A947-70E740481C1C}">
                <a14:useLocalDpi xmlns:a14="http://schemas.microsoft.com/office/drawing/2010/main" val="0"/>
              </a:ext>
            </a:extLst>
          </a:blip>
          <a:srcRect t="19185" b="17641"/>
          <a:stretch>
            <a:fillRect/>
          </a:stretch>
        </p:blipFill>
        <p:spPr bwMode="auto">
          <a:xfrm>
            <a:off x="1476375" y="2219325"/>
            <a:ext cx="16557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Box 3"/>
          <p:cNvSpPr txBox="1">
            <a:spLocks noChangeArrowheads="1"/>
          </p:cNvSpPr>
          <p:nvPr/>
        </p:nvSpPr>
        <p:spPr bwMode="auto">
          <a:xfrm>
            <a:off x="212725" y="3436938"/>
            <a:ext cx="3835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1450-605 Robson Street</a:t>
            </a:r>
          </a:p>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Vancouver, BC  V6B 5J3</a:t>
            </a:r>
          </a:p>
          <a:p>
            <a:pPr algn="ctr">
              <a:spcBef>
                <a:spcPct val="0"/>
              </a:spcBef>
              <a:buFontTx/>
              <a:buNone/>
            </a:pPr>
            <a:endParaRPr lang="en-CA" altLang="en-US" sz="14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FontTx/>
              <a:buNone/>
            </a:pPr>
            <a:r>
              <a:rPr lang="en-US" altLang="en-US" sz="1400" dirty="0">
                <a:latin typeface="Verdana" panose="020B0604030504040204" pitchFamily="34" charset="0"/>
                <a:ea typeface="Verdana" panose="020B0604030504040204" pitchFamily="34" charset="0"/>
                <a:cs typeface="Verdana" panose="020B0604030504040204" pitchFamily="34" charset="0"/>
              </a:rPr>
              <a:t>236 427 1108</a:t>
            </a:r>
            <a:endParaRPr lang="en-CA" altLang="en-US" sz="14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FontTx/>
              <a:buNone/>
            </a:pPr>
            <a:r>
              <a:rPr lang="en-CA" altLang="en-US" sz="1400" dirty="0" smtClean="0">
                <a:latin typeface="Verdana" panose="020B0604030504040204" pitchFamily="34" charset="0"/>
                <a:ea typeface="Verdana" panose="020B0604030504040204" pitchFamily="34" charset="0"/>
                <a:cs typeface="Verdana" panose="020B0604030504040204" pitchFamily="34" charset="0"/>
                <a:hlinkClick r:id="rId4" tooltip="Email address for Disability Alliance BC"/>
              </a:rPr>
              <a:t>LawClinic@disabilityalliancebc.org</a:t>
            </a:r>
            <a:r>
              <a:rPr lang="en-CA" altLang="en-US" sz="1400" dirty="0" smtClean="0">
                <a:latin typeface="Verdana" panose="020B0604030504040204" pitchFamily="34" charset="0"/>
                <a:ea typeface="Verdana" panose="020B0604030504040204" pitchFamily="34" charset="0"/>
                <a:cs typeface="Verdana" panose="020B0604030504040204" pitchFamily="34" charset="0"/>
              </a:rPr>
              <a:t> </a:t>
            </a:r>
            <a:endParaRPr lang="en-CA" altLang="en-US" sz="14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FontTx/>
              <a:buNone/>
            </a:pPr>
            <a:endParaRPr lang="en-CA" altLang="en-US" sz="8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hlinkClick r:id="rId5" tooltip="Disability Alliance BC website"/>
              </a:rPr>
              <a:t>www.disabilityalliancebc.org</a:t>
            </a:r>
            <a:endParaRPr lang="en-CA" altLang="en-US"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96260" name="Group 18" title="ARCH contact details"/>
          <p:cNvGrpSpPr>
            <a:grpSpLocks/>
          </p:cNvGrpSpPr>
          <p:nvPr/>
        </p:nvGrpSpPr>
        <p:grpSpPr bwMode="auto">
          <a:xfrm>
            <a:off x="4606925" y="1720850"/>
            <a:ext cx="3835400" cy="4640263"/>
            <a:chOff x="4754627" y="1799545"/>
            <a:chExt cx="3835400" cy="4639766"/>
          </a:xfrm>
        </p:grpSpPr>
        <p:pic>
          <p:nvPicPr>
            <p:cNvPr id="7" name="Picture 1" descr="ARCH Disability Law Centre" title="ARCH logo">
              <a:hlinkClick r:id="rId6"/>
            </p:cNvPr>
            <p:cNvPicPr>
              <a:picLocks noChangeAspect="1"/>
            </p:cNvPicPr>
            <p:nvPr/>
          </p:nvPicPr>
          <p:blipFill>
            <a:blip r:embed="rId7"/>
            <a:srcRect/>
            <a:stretch>
              <a:fillRect/>
            </a:stretch>
          </p:blipFill>
          <p:spPr bwMode="auto">
            <a:xfrm>
              <a:off x="5434077" y="1799545"/>
              <a:ext cx="2476500" cy="1409549"/>
            </a:xfrm>
            <a:prstGeom prst="rect">
              <a:avLst/>
            </a:prstGeom>
            <a:noFill/>
            <a:ln w="9525">
              <a:noFill/>
              <a:miter lim="800000"/>
              <a:headEnd/>
              <a:tailEnd/>
            </a:ln>
          </p:spPr>
        </p:pic>
        <p:sp>
          <p:nvSpPr>
            <p:cNvPr id="96265" name="TextBox 3"/>
            <p:cNvSpPr txBox="1">
              <a:spLocks noChangeArrowheads="1"/>
            </p:cNvSpPr>
            <p:nvPr/>
          </p:nvSpPr>
          <p:spPr bwMode="auto">
            <a:xfrm>
              <a:off x="4754627" y="3506876"/>
              <a:ext cx="3835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55 University Avenue, 15th Floor </a:t>
              </a:r>
            </a:p>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Toronto, ON, M5J 2H7</a:t>
              </a:r>
            </a:p>
            <a:p>
              <a:pPr algn="ctr">
                <a:spcBef>
                  <a:spcPct val="0"/>
                </a:spcBef>
                <a:buFontTx/>
                <a:buNone/>
              </a:pPr>
              <a:endParaRPr lang="en-CA" altLang="en-US" sz="8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Tel:   416-482-8255 or 1-866-482-2724</a:t>
              </a:r>
            </a:p>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TTY: 416-482-1254 or 1-866-482-2728</a:t>
              </a:r>
            </a:p>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Fax:  416-482-2981 or 1-866-881-2723</a:t>
              </a:r>
            </a:p>
            <a:p>
              <a:pPr algn="ctr">
                <a:spcBef>
                  <a:spcPct val="0"/>
                </a:spcBef>
                <a:buFontTx/>
                <a:buNone/>
              </a:pPr>
              <a:endParaRPr lang="en-CA" altLang="en-US" sz="8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hlinkClick r:id="rId8" tooltip="ARCH website"/>
                </a:rPr>
                <a:t>www.archdisabilitylaw.ca</a:t>
              </a:r>
              <a:r>
                <a:rPr lang="en-CA" altLang="en-US" sz="1400" dirty="0">
                  <a:latin typeface="Verdana" panose="020B0604030504040204" pitchFamily="34" charset="0"/>
                  <a:ea typeface="Verdana" panose="020B0604030504040204" pitchFamily="34" charset="0"/>
                  <a:cs typeface="Verdana" panose="020B0604030504040204" pitchFamily="34" charset="0"/>
                </a:rPr>
                <a:t> </a:t>
              </a:r>
            </a:p>
          </p:txBody>
        </p:sp>
        <p:grpSp>
          <p:nvGrpSpPr>
            <p:cNvPr id="96266" name="Group 10"/>
            <p:cNvGrpSpPr>
              <a:grpSpLocks/>
            </p:cNvGrpSpPr>
            <p:nvPr/>
          </p:nvGrpSpPr>
          <p:grpSpPr bwMode="auto">
            <a:xfrm>
              <a:off x="5689151" y="5437332"/>
              <a:ext cx="2126676" cy="349461"/>
              <a:chOff x="6316755" y="6055730"/>
              <a:chExt cx="2126980" cy="349624"/>
            </a:xfrm>
          </p:grpSpPr>
          <p:pic>
            <p:nvPicPr>
              <p:cNvPr id="12" name="Picture 5" title="ARCH Twitter icon">
                <a:hlinkClick r:id="rId9"/>
              </p:cNvPr>
              <p:cNvPicPr>
                <a:picLocks noChangeAspect="1"/>
              </p:cNvPicPr>
              <p:nvPr/>
            </p:nvPicPr>
            <p:blipFill>
              <a:blip r:embed="rId10"/>
              <a:srcRect/>
              <a:stretch>
                <a:fillRect/>
              </a:stretch>
            </p:blipFill>
            <p:spPr bwMode="auto">
              <a:xfrm>
                <a:off x="6317269" y="6056103"/>
                <a:ext cx="349300" cy="349376"/>
              </a:xfrm>
              <a:prstGeom prst="rect">
                <a:avLst/>
              </a:prstGeom>
              <a:noFill/>
              <a:ln w="9525">
                <a:noFill/>
                <a:miter lim="800000"/>
                <a:headEnd/>
                <a:tailEnd/>
              </a:ln>
            </p:spPr>
          </p:pic>
          <p:sp>
            <p:nvSpPr>
              <p:cNvPr id="96271" name="TextBox 8" title="ARCH Twitter name"/>
              <p:cNvSpPr txBox="1">
                <a:spLocks noChangeArrowheads="1"/>
              </p:cNvSpPr>
              <p:nvPr/>
            </p:nvSpPr>
            <p:spPr bwMode="auto">
              <a:xfrm>
                <a:off x="6666378" y="6079647"/>
                <a:ext cx="1777357" cy="30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a:t>
                </a:r>
                <a:r>
                  <a:rPr lang="en-CA" altLang="en-US" sz="1400" dirty="0" err="1">
                    <a:latin typeface="Verdana" panose="020B0604030504040204" pitchFamily="34" charset="0"/>
                    <a:ea typeface="Verdana" panose="020B0604030504040204" pitchFamily="34" charset="0"/>
                    <a:cs typeface="Verdana" panose="020B0604030504040204" pitchFamily="34" charset="0"/>
                  </a:rPr>
                  <a:t>ARCHDisability</a:t>
                </a:r>
                <a:endParaRPr lang="en-CA" altLang="en-US" sz="1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96267" name="Group 4"/>
            <p:cNvGrpSpPr>
              <a:grpSpLocks/>
            </p:cNvGrpSpPr>
            <p:nvPr/>
          </p:nvGrpSpPr>
          <p:grpSpPr bwMode="auto">
            <a:xfrm>
              <a:off x="5267274" y="6085298"/>
              <a:ext cx="3124618" cy="354013"/>
              <a:chOff x="2825047" y="5555534"/>
              <a:chExt cx="3124618" cy="354013"/>
            </a:xfrm>
          </p:grpSpPr>
          <p:pic>
            <p:nvPicPr>
              <p:cNvPr id="17" name="Picture 6" title="facebook icon">
                <a:hlinkClick r:id="rId11"/>
              </p:cNvPr>
              <p:cNvPicPr>
                <a:picLocks noChangeAspect="1"/>
              </p:cNvPicPr>
              <p:nvPr/>
            </p:nvPicPr>
            <p:blipFill>
              <a:blip r:embed="rId12"/>
              <a:srcRect/>
              <a:stretch>
                <a:fillRect/>
              </a:stretch>
            </p:blipFill>
            <p:spPr bwMode="auto">
              <a:xfrm>
                <a:off x="2825163" y="5555572"/>
                <a:ext cx="354012" cy="353975"/>
              </a:xfrm>
              <a:prstGeom prst="rect">
                <a:avLst/>
              </a:prstGeom>
              <a:noFill/>
              <a:ln w="9525">
                <a:noFill/>
                <a:miter lim="800000"/>
                <a:headEnd/>
                <a:tailEnd/>
              </a:ln>
            </p:spPr>
          </p:pic>
          <p:sp>
            <p:nvSpPr>
              <p:cNvPr id="96269" name="TextBox 7" title="ARCH Facebook name"/>
              <p:cNvSpPr txBox="1">
                <a:spLocks noChangeArrowheads="1"/>
              </p:cNvSpPr>
              <p:nvPr/>
            </p:nvSpPr>
            <p:spPr bwMode="auto">
              <a:xfrm>
                <a:off x="3179174" y="5583992"/>
                <a:ext cx="27704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a:t>
                </a:r>
                <a:r>
                  <a:rPr lang="en-CA" altLang="en-US" sz="1400" dirty="0" err="1">
                    <a:latin typeface="Verdana" panose="020B0604030504040204" pitchFamily="34" charset="0"/>
                    <a:ea typeface="Verdana" panose="020B0604030504040204" pitchFamily="34" charset="0"/>
                    <a:cs typeface="Verdana" panose="020B0604030504040204" pitchFamily="34" charset="0"/>
                  </a:rPr>
                  <a:t>ARCHDisabilityLawCentre</a:t>
                </a:r>
                <a:endParaRPr lang="en-CA" altLang="en-US" sz="1400" dirty="0">
                  <a:latin typeface="Verdana" panose="020B0604030504040204" pitchFamily="34" charset="0"/>
                  <a:ea typeface="Verdana" panose="020B0604030504040204" pitchFamily="34" charset="0"/>
                  <a:cs typeface="Verdana" panose="020B0604030504040204" pitchFamily="34" charset="0"/>
                </a:endParaRPr>
              </a:p>
            </p:txBody>
          </p:sp>
        </p:grpSp>
      </p:grpSp>
      <p:cxnSp>
        <p:nvCxnSpPr>
          <p:cNvPr id="3" name="Straight Connector 2" descr="line separator" title="image"/>
          <p:cNvCxnSpPr/>
          <p:nvPr/>
        </p:nvCxnSpPr>
        <p:spPr>
          <a:xfrm>
            <a:off x="4537075" y="1720850"/>
            <a:ext cx="34925" cy="4948238"/>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46</a:t>
            </a:fld>
            <a:endParaRPr lang="en-CA"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309295" y="-1072296"/>
            <a:ext cx="115768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 Questions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8306" name="Group 2" descr="ARCH Disability Law Centre with line separator" title="logo"/>
          <p:cNvGrpSpPr>
            <a:grpSpLocks/>
          </p:cNvGrpSpPr>
          <p:nvPr/>
        </p:nvGrpSpPr>
        <p:grpSpPr bwMode="auto">
          <a:xfrm>
            <a:off x="6350" y="80963"/>
            <a:ext cx="8999538" cy="1571625"/>
            <a:chOff x="72000" y="86135"/>
            <a:chExt cx="9000000" cy="1571215"/>
          </a:xfrm>
        </p:grpSpPr>
        <p:cxnSp>
          <p:nvCxnSpPr>
            <p:cNvPr id="4" name="Straight Connector 3" descr="line separator - part of logo " title="image"/>
            <p:cNvCxnSpPr/>
            <p:nvPr/>
          </p:nvCxnSpPr>
          <p:spPr>
            <a:xfrm flipV="1">
              <a:off x="72000" y="1257404"/>
              <a:ext cx="9000000" cy="9523"/>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logo" title="logo"/>
            <p:cNvPicPr>
              <a:picLocks noChangeAspect="1"/>
            </p:cNvPicPr>
            <p:nvPr/>
          </p:nvPicPr>
          <p:blipFill>
            <a:blip r:embed="rId3"/>
            <a:stretch>
              <a:fillRect/>
            </a:stretch>
          </p:blipFill>
          <p:spPr>
            <a:xfrm>
              <a:off x="353002" y="86135"/>
              <a:ext cx="1562180" cy="1571215"/>
            </a:xfrm>
            <a:prstGeom prst="rect">
              <a:avLst/>
            </a:prstGeom>
          </p:spPr>
        </p:pic>
      </p:grpSp>
      <p:pic>
        <p:nvPicPr>
          <p:cNvPr id="98309" name="Picture 8"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32663" y="6080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5"/>
          <p:cNvSpPr txBox="1">
            <a:spLocks noChangeArrowheads="1"/>
          </p:cNvSpPr>
          <p:nvPr/>
        </p:nvSpPr>
        <p:spPr bwMode="auto">
          <a:xfrm>
            <a:off x="2243138" y="615950"/>
            <a:ext cx="4525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3600" b="1">
                <a:solidFill>
                  <a:srgbClr val="17375E"/>
                </a:solidFill>
                <a:latin typeface="Verdana" panose="020B0604030504040204" pitchFamily="34" charset="0"/>
                <a:ea typeface="Verdana" panose="020B0604030504040204" pitchFamily="34" charset="0"/>
                <a:cs typeface="Verdana" panose="020B0604030504040204" pitchFamily="34" charset="0"/>
              </a:rPr>
              <a:t>6. Questions?</a:t>
            </a:r>
          </a:p>
        </p:txBody>
      </p:sp>
      <p:pic>
        <p:nvPicPr>
          <p:cNvPr id="98308" name="Picture 4" descr="image of question marks" title="image"/>
          <p:cNvPicPr>
            <a:picLocks noChangeAspect="1"/>
          </p:cNvPicPr>
          <p:nvPr/>
        </p:nvPicPr>
        <p:blipFill>
          <a:blip r:embed="rId5">
            <a:extLst>
              <a:ext uri="{28A0092B-C50C-407E-A947-70E740481C1C}">
                <a14:useLocalDpi xmlns:a14="http://schemas.microsoft.com/office/drawing/2010/main" val="0"/>
              </a:ext>
            </a:extLst>
          </a:blip>
          <a:srcRect t="4132" b="9621"/>
          <a:stretch>
            <a:fillRect/>
          </a:stretch>
        </p:blipFill>
        <p:spPr bwMode="auto">
          <a:xfrm>
            <a:off x="1908175" y="1412875"/>
            <a:ext cx="5557838"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47</a:t>
            </a:fld>
            <a:endParaRPr lang="en-CA"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309295" y="-695306"/>
            <a:ext cx="1322798"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ARCH Services</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descr="ARCH Disability logo with line separator" title="logo"/>
          <p:cNvGrpSpPr/>
          <p:nvPr/>
        </p:nvGrpSpPr>
        <p:grpSpPr>
          <a:xfrm>
            <a:off x="71438" y="85725"/>
            <a:ext cx="9001125" cy="1571625"/>
            <a:chOff x="71438" y="85725"/>
            <a:chExt cx="9001125" cy="1571625"/>
          </a:xfrm>
        </p:grpSpPr>
        <p:cxnSp>
          <p:nvCxnSpPr>
            <p:cNvPr id="4" name="Straight Connector 3" descr="line separator - part of logo"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2" name="Picture 1" descr="ARCH Disability Law Centre" title="logo"/>
            <p:cNvPicPr>
              <a:picLocks noChangeAspect="1"/>
            </p:cNvPicPr>
            <p:nvPr/>
          </p:nvPicPr>
          <p:blipFill>
            <a:blip r:embed="rId3"/>
            <a:stretch>
              <a:fillRect/>
            </a:stretch>
          </p:blipFill>
          <p:spPr>
            <a:xfrm>
              <a:off x="352425" y="85725"/>
              <a:ext cx="1562100" cy="1571625"/>
            </a:xfrm>
            <a:prstGeom prst="rect">
              <a:avLst/>
            </a:prstGeom>
          </p:spPr>
        </p:pic>
      </p:grpSp>
      <p:sp>
        <p:nvSpPr>
          <p:cNvPr id="12292" name="TextBox 5"/>
          <p:cNvSpPr txBox="1">
            <a:spLocks noChangeArrowheads="1"/>
          </p:cNvSpPr>
          <p:nvPr/>
        </p:nvSpPr>
        <p:spPr bwMode="auto">
          <a:xfrm>
            <a:off x="1914525" y="698500"/>
            <a:ext cx="687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ARCH Services</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12293" name="TextBox 2"/>
          <p:cNvSpPr txBox="1">
            <a:spLocks noChangeArrowheads="1"/>
          </p:cNvSpPr>
          <p:nvPr/>
        </p:nvSpPr>
        <p:spPr bwMode="auto">
          <a:xfrm>
            <a:off x="395288" y="1773238"/>
            <a:ext cx="57594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2800">
                <a:latin typeface="Verdana" panose="020B0604030504040204" pitchFamily="34" charset="0"/>
                <a:ea typeface="Verdana" panose="020B0604030504040204" pitchFamily="34" charset="0"/>
                <a:cs typeface="Verdana" panose="020B0604030504040204" pitchFamily="34" charset="0"/>
              </a:rPr>
              <a:t>Test Case Litigation</a:t>
            </a:r>
          </a:p>
          <a:p>
            <a:pPr>
              <a:spcBef>
                <a:spcPct val="0"/>
              </a:spcBef>
              <a:buFontTx/>
              <a:buNone/>
            </a:pPr>
            <a:endParaRPr lang="en-CA" altLang="en-US" sz="280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n-CA" altLang="en-US" sz="2800">
                <a:latin typeface="Verdana" panose="020B0604030504040204" pitchFamily="34" charset="0"/>
                <a:ea typeface="Verdana" panose="020B0604030504040204" pitchFamily="34" charset="0"/>
                <a:cs typeface="Verdana" panose="020B0604030504040204" pitchFamily="34" charset="0"/>
              </a:rPr>
              <a:t>Public Legal Education</a:t>
            </a:r>
          </a:p>
          <a:p>
            <a:pPr>
              <a:spcBef>
                <a:spcPct val="0"/>
              </a:spcBef>
              <a:buFontTx/>
              <a:buNone/>
            </a:pPr>
            <a:endParaRPr lang="en-CA" altLang="en-US" sz="280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n-CA" altLang="en-US" sz="2800">
                <a:latin typeface="Verdana" panose="020B0604030504040204" pitchFamily="34" charset="0"/>
                <a:ea typeface="Verdana" panose="020B0604030504040204" pitchFamily="34" charset="0"/>
                <a:cs typeface="Verdana" panose="020B0604030504040204" pitchFamily="34" charset="0"/>
              </a:rPr>
              <a:t>ARCH Alert</a:t>
            </a:r>
          </a:p>
          <a:p>
            <a:pPr>
              <a:spcBef>
                <a:spcPct val="0"/>
              </a:spcBef>
              <a:buFontTx/>
              <a:buNone/>
            </a:pPr>
            <a:endParaRPr lang="en-CA" altLang="en-US" sz="280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n-CA" altLang="en-US" sz="2800">
                <a:latin typeface="Verdana" panose="020B0604030504040204" pitchFamily="34" charset="0"/>
                <a:ea typeface="Verdana" panose="020B0604030504040204" pitchFamily="34" charset="0"/>
                <a:cs typeface="Verdana" panose="020B0604030504040204" pitchFamily="34" charset="0"/>
              </a:rPr>
              <a:t>Publications</a:t>
            </a:r>
          </a:p>
          <a:p>
            <a:pPr>
              <a:spcBef>
                <a:spcPct val="0"/>
              </a:spcBef>
              <a:buFontTx/>
              <a:buNone/>
            </a:pPr>
            <a:endParaRPr lang="en-CA" altLang="en-US" sz="280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n-CA" altLang="en-US" sz="2800">
                <a:latin typeface="Verdana" panose="020B0604030504040204" pitchFamily="34" charset="0"/>
                <a:ea typeface="Verdana" panose="020B0604030504040204" pitchFamily="34" charset="0"/>
                <a:cs typeface="Verdana" panose="020B0604030504040204" pitchFamily="34" charset="0"/>
              </a:rPr>
              <a:t>Summary Advice and Referral Service</a:t>
            </a:r>
          </a:p>
          <a:p>
            <a:pPr>
              <a:spcBef>
                <a:spcPct val="0"/>
              </a:spcBef>
              <a:buFontTx/>
              <a:buNone/>
            </a:pPr>
            <a:endParaRPr lang="en-CA" altLang="en-US" sz="2800">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3" descr="sample of ARCH Alert newsletter - front page" title="image"/>
          <p:cNvPicPr>
            <a:picLocks noChangeAspect="1"/>
          </p:cNvPicPr>
          <p:nvPr/>
        </p:nvPicPr>
        <p:blipFill>
          <a:blip r:embed="rId4"/>
          <a:srcRect/>
          <a:stretch>
            <a:fillRect/>
          </a:stretch>
        </p:blipFill>
        <p:spPr bwMode="auto">
          <a:xfrm>
            <a:off x="4605338" y="1943100"/>
            <a:ext cx="1982787" cy="2565400"/>
          </a:xfrm>
          <a:prstGeom prst="rect">
            <a:avLst/>
          </a:prstGeom>
          <a:noFill/>
          <a:ln>
            <a:noFill/>
          </a:ln>
          <a:effectLst>
            <a:outerShdw blurRad="292100" dist="139700" dir="2700000" algn="tl" rotWithShape="0">
              <a:srgbClr val="333333">
                <a:alpha val="64998"/>
              </a:srgbClr>
            </a:outerShdw>
          </a:effectLst>
        </p:spPr>
      </p:pic>
      <p:pic>
        <p:nvPicPr>
          <p:cNvPr id="27" name="Picture 26" descr="sample of ARCH Fact Sheet - Human Rights and Education in Ontario. A General Guide for Students - front page" title="image"/>
          <p:cNvPicPr>
            <a:picLocks noChangeAspect="1"/>
          </p:cNvPicPr>
          <p:nvPr/>
        </p:nvPicPr>
        <p:blipFill>
          <a:blip r:embed="rId5"/>
          <a:srcRect/>
          <a:stretch>
            <a:fillRect/>
          </a:stretch>
        </p:blipFill>
        <p:spPr bwMode="auto">
          <a:xfrm>
            <a:off x="6659563" y="3557588"/>
            <a:ext cx="2087562" cy="2535237"/>
          </a:xfrm>
          <a:prstGeom prst="rect">
            <a:avLst/>
          </a:prstGeom>
          <a:noFill/>
          <a:ln>
            <a:noFill/>
          </a:ln>
          <a:effectLst>
            <a:outerShdw blurRad="292100" dist="139700" dir="2700000" algn="tl" rotWithShape="0">
              <a:srgbClr val="333333">
                <a:alpha val="64998"/>
              </a:srgbClr>
            </a:outerShdw>
          </a:effectLst>
        </p:spPr>
      </p:pic>
      <p:sp>
        <p:nvSpPr>
          <p:cNvPr id="3" name="Slide Number Placeholder 2"/>
          <p:cNvSpPr>
            <a:spLocks noGrp="1"/>
          </p:cNvSpPr>
          <p:nvPr>
            <p:ph type="sldNum" sz="quarter" idx="12"/>
          </p:nvPr>
        </p:nvSpPr>
        <p:spPr/>
        <p:txBody>
          <a:bodyPr/>
          <a:lstStyle/>
          <a:p>
            <a:pPr>
              <a:defRPr/>
            </a:pPr>
            <a:fld id="{73BE8762-726B-4815-A91F-CF1C26A49637}" type="slidenum">
              <a:rPr lang="en-CA" altLang="en-US" smtClean="0"/>
              <a:pPr>
                <a:defRPr/>
              </a:pPr>
              <a:t>5</a:t>
            </a:fld>
            <a:endParaRPr lang="en-CA"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p:nvPr/>
        </p:nvSpPr>
        <p:spPr>
          <a:xfrm>
            <a:off x="426770" y="-1063585"/>
            <a:ext cx="3598357"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Disability Law Clinic at Disability Alliance BC</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descr="Disability Alliance BC with line separator" title="logo"/>
          <p:cNvGrpSpPr/>
          <p:nvPr/>
        </p:nvGrpSpPr>
        <p:grpSpPr>
          <a:xfrm>
            <a:off x="71438" y="525463"/>
            <a:ext cx="9001125" cy="958850"/>
            <a:chOff x="71438" y="525463"/>
            <a:chExt cx="9001125" cy="958850"/>
          </a:xfrm>
        </p:grpSpPr>
        <p:cxnSp>
          <p:nvCxnSpPr>
            <p:cNvPr id="4" name="Straight Connector 3" descr="line separator"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14340" name="Picture 13" descr="Disability Alliance BC logo" title="logo"/>
            <p:cNvPicPr>
              <a:picLocks noChangeAspect="1"/>
            </p:cNvPicPr>
            <p:nvPr/>
          </p:nvPicPr>
          <p:blipFill>
            <a:blip r:embed="rId3">
              <a:extLst>
                <a:ext uri="{28A0092B-C50C-407E-A947-70E740481C1C}">
                  <a14:useLocalDpi xmlns:a14="http://schemas.microsoft.com/office/drawing/2010/main" val="0"/>
                </a:ext>
              </a:extLst>
            </a:blip>
            <a:srcRect t="19185" b="17641"/>
            <a:stretch>
              <a:fillRect/>
            </a:stretch>
          </p:blipFill>
          <p:spPr bwMode="auto">
            <a:xfrm>
              <a:off x="273050" y="525463"/>
              <a:ext cx="16351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Rectangle 1"/>
          <p:cNvSpPr>
            <a:spLocks noChangeArrowheads="1"/>
          </p:cNvSpPr>
          <p:nvPr/>
        </p:nvSpPr>
        <p:spPr bwMode="auto">
          <a:xfrm>
            <a:off x="2136775" y="490538"/>
            <a:ext cx="5099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Disability Law Clinic at Disability Alliance BC</a:t>
            </a:r>
            <a:endPar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14339" name="TextBox 8"/>
          <p:cNvSpPr txBox="1">
            <a:spLocks noChangeArrowheads="1"/>
          </p:cNvSpPr>
          <p:nvPr/>
        </p:nvSpPr>
        <p:spPr bwMode="auto">
          <a:xfrm>
            <a:off x="684213" y="1844675"/>
            <a:ext cx="7380287"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spcAft>
                <a:spcPts val="1200"/>
              </a:spcAft>
            </a:pPr>
            <a:r>
              <a:rPr lang="en-CA" altLang="en-US" sz="2400">
                <a:latin typeface="Verdana" panose="020B0604030504040204" pitchFamily="34" charset="0"/>
                <a:ea typeface="Verdana" panose="020B0604030504040204" pitchFamily="34" charset="0"/>
                <a:cs typeface="Verdana" panose="020B0604030504040204" pitchFamily="34" charset="0"/>
              </a:rPr>
              <a:t>The Disability Law Clinic is a new program of DABC. We opened in March 2020</a:t>
            </a:r>
          </a:p>
          <a:p>
            <a:pPr>
              <a:lnSpc>
                <a:spcPct val="150000"/>
              </a:lnSpc>
              <a:spcBef>
                <a:spcPct val="0"/>
              </a:spcBef>
              <a:spcAft>
                <a:spcPts val="1200"/>
              </a:spcAft>
            </a:pPr>
            <a:r>
              <a:rPr lang="en-CA" altLang="en-US" sz="2400">
                <a:latin typeface="Verdana" panose="020B0604030504040204" pitchFamily="34" charset="0"/>
                <a:ea typeface="Verdana" panose="020B0604030504040204" pitchFamily="34" charset="0"/>
                <a:cs typeface="Verdana" panose="020B0604030504040204" pitchFamily="34" charset="0"/>
              </a:rPr>
              <a:t>It is the first community law clinic in BC that specialises in Disability Rights Law</a:t>
            </a:r>
          </a:p>
          <a:p>
            <a:pPr>
              <a:lnSpc>
                <a:spcPct val="150000"/>
              </a:lnSpc>
              <a:spcBef>
                <a:spcPct val="0"/>
              </a:spcBef>
              <a:spcAft>
                <a:spcPts val="1200"/>
              </a:spcAft>
            </a:pPr>
            <a:r>
              <a:rPr lang="en-CA" altLang="en-US" sz="2400">
                <a:latin typeface="Verdana" panose="020B0604030504040204" pitchFamily="34" charset="0"/>
                <a:ea typeface="Verdana" panose="020B0604030504040204" pitchFamily="34" charset="0"/>
                <a:cs typeface="Verdana" panose="020B0604030504040204" pitchFamily="34" charset="0"/>
              </a:rPr>
              <a:t>We provide free legal advice and assistance to people with disabilities who live in BC, in some disability-related areas of law</a:t>
            </a:r>
          </a:p>
        </p:txBody>
      </p:sp>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6</a:t>
            </a:fld>
            <a:endParaRPr lang="en-CA"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p:nvPr/>
        </p:nvSpPr>
        <p:spPr>
          <a:xfrm>
            <a:off x="326392" y="-1179512"/>
            <a:ext cx="3222870"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International Framework – UN CRPD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6387" name="Rectangle 3"/>
          <p:cNvSpPr>
            <a:spLocks noChangeArrowheads="1"/>
          </p:cNvSpPr>
          <p:nvPr/>
        </p:nvSpPr>
        <p:spPr bwMode="auto">
          <a:xfrm>
            <a:off x="523875" y="2578100"/>
            <a:ext cx="82248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3600" b="1" dirty="0">
                <a:solidFill>
                  <a:srgbClr val="002060"/>
                </a:solidFill>
                <a:latin typeface="Verdana" panose="020B0604030504040204" pitchFamily="34" charset="0"/>
                <a:ea typeface="Verdana" panose="020B0604030504040204" pitchFamily="34" charset="0"/>
                <a:cs typeface="Verdana" panose="020B0604030504040204" pitchFamily="34" charset="0"/>
              </a:rPr>
              <a:t>2. International Framework – </a:t>
            </a:r>
            <a:r>
              <a:rPr lang="en-CA"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UN CRPD</a:t>
            </a:r>
          </a:p>
        </p:txBody>
      </p:sp>
      <p:pic>
        <p:nvPicPr>
          <p:cNvPr id="16386" name="Picture 2" descr="line separator"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05263"/>
            <a:ext cx="7904162"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7</a:t>
            </a:fld>
            <a:endParaRPr lang="en-CA"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cNvSpPr/>
          <p:nvPr/>
        </p:nvSpPr>
        <p:spPr>
          <a:xfrm>
            <a:off x="228600" y="-978187"/>
            <a:ext cx="4980659" cy="553998"/>
          </a:xfrm>
          <a:prstGeom prst="rect">
            <a:avLst/>
          </a:prstGeom>
        </p:spPr>
        <p:txBody>
          <a:bodyPr wrap="none">
            <a:spAutoFit/>
          </a:bodyPr>
          <a:lstStyle/>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Convention on the Rights of Persons with Disabilities (CRPD)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descr="ARCH Disability Law Centre with line separator" title="logo"/>
          <p:cNvGrpSpPr/>
          <p:nvPr/>
        </p:nvGrpSpPr>
        <p:grpSpPr>
          <a:xfrm>
            <a:off x="71438" y="85725"/>
            <a:ext cx="9001125" cy="1571625"/>
            <a:chOff x="71438" y="85725"/>
            <a:chExt cx="9001125" cy="1571625"/>
          </a:xfrm>
        </p:grpSpPr>
        <p:cxnSp>
          <p:nvCxnSpPr>
            <p:cNvPr id="4" name="Straight Connector 3" descr="line separator - part of logo"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7" name="Picture 6" title="ARCH logo"/>
            <p:cNvPicPr>
              <a:picLocks noChangeAspect="1"/>
            </p:cNvPicPr>
            <p:nvPr/>
          </p:nvPicPr>
          <p:blipFill>
            <a:blip r:embed="rId3"/>
            <a:stretch>
              <a:fillRect/>
            </a:stretch>
          </p:blipFill>
          <p:spPr>
            <a:xfrm>
              <a:off x="250825" y="85725"/>
              <a:ext cx="1562100" cy="1571625"/>
            </a:xfrm>
            <a:prstGeom prst="rect">
              <a:avLst/>
            </a:prstGeom>
          </p:spPr>
        </p:pic>
      </p:grpSp>
      <p:pic>
        <p:nvPicPr>
          <p:cNvPr id="18438" name="Picture 7"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80288" y="476250"/>
            <a:ext cx="1633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1763713" y="427038"/>
            <a:ext cx="5688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a:solidFill>
                  <a:srgbClr val="17375E"/>
                </a:solidFill>
                <a:latin typeface="Verdana" panose="020B0604030504040204" pitchFamily="34" charset="0"/>
                <a:ea typeface="Verdana" panose="020B0604030504040204" pitchFamily="34" charset="0"/>
                <a:cs typeface="Verdana" panose="020B0604030504040204" pitchFamily="34" charset="0"/>
              </a:rPr>
              <a:t>Convention on the Rights of Persons with Disabilites (CRPD)</a:t>
            </a:r>
            <a:endParaRPr lang="en-CA" altLang="en-US" sz="2400" b="1">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18436" name="TextBox 8"/>
          <p:cNvSpPr txBox="1">
            <a:spLocks noChangeArrowheads="1"/>
          </p:cNvSpPr>
          <p:nvPr/>
        </p:nvSpPr>
        <p:spPr bwMode="auto">
          <a:xfrm>
            <a:off x="228600" y="1824038"/>
            <a:ext cx="873601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600"/>
              </a:spcBef>
            </a:pPr>
            <a:r>
              <a:rPr lang="en-CA" altLang="en-US" sz="2700" dirty="0">
                <a:solidFill>
                  <a:schemeClr val="tx2"/>
                </a:solidFill>
                <a:latin typeface="Verdana" panose="020B0604030504040204" pitchFamily="34" charset="0"/>
                <a:ea typeface="Verdana" panose="020B0604030504040204" pitchFamily="34" charset="0"/>
                <a:cs typeface="Verdana" panose="020B0604030504040204" pitchFamily="34" charset="0"/>
              </a:rPr>
              <a:t>Article 24 states, in part:</a:t>
            </a:r>
          </a:p>
          <a:p>
            <a:pPr lvl="1">
              <a:lnSpc>
                <a:spcPct val="150000"/>
              </a:lnSpc>
              <a:spcBef>
                <a:spcPts val="600"/>
              </a:spcBef>
            </a:pPr>
            <a:r>
              <a:rPr lang="en-CA" altLang="en-US" sz="2700" dirty="0">
                <a:solidFill>
                  <a:schemeClr val="tx2"/>
                </a:solidFill>
                <a:latin typeface="Verdana" panose="020B0604030504040204" pitchFamily="34" charset="0"/>
                <a:ea typeface="Verdana" panose="020B0604030504040204" pitchFamily="34" charset="0"/>
                <a:cs typeface="Verdana" panose="020B0604030504040204" pitchFamily="34" charset="0"/>
              </a:rPr>
              <a:t>“State Parties recognise the right of persons with disabilities to education … without discrimination and on the basis of equal opportunity, State Parties shall ensure an inclusive education system at all levels … .” </a:t>
            </a:r>
          </a:p>
        </p:txBody>
      </p:sp>
      <p:sp>
        <p:nvSpPr>
          <p:cNvPr id="18439" name="Rectangle 1"/>
          <p:cNvSpPr>
            <a:spLocks noChangeArrowheads="1"/>
          </p:cNvSpPr>
          <p:nvPr/>
        </p:nvSpPr>
        <p:spPr bwMode="auto">
          <a:xfrm>
            <a:off x="827584" y="5767388"/>
            <a:ext cx="7974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FontTx/>
              <a:buNone/>
            </a:pPr>
            <a:r>
              <a:rPr lang="en-CA" altLang="en-US" sz="1400" dirty="0">
                <a:latin typeface="Verdana" panose="020B0604030504040204" pitchFamily="34" charset="0"/>
                <a:ea typeface="Verdana" panose="020B0604030504040204" pitchFamily="34" charset="0"/>
                <a:cs typeface="Verdana" panose="020B0604030504040204" pitchFamily="34" charset="0"/>
              </a:rPr>
              <a:t>UN General Assembly, Convention on the Rights of Persons with Disabilities : resolution / adopted by the General Assembly, 24 January 2007, A/RES/61/106</a:t>
            </a:r>
          </a:p>
        </p:txBody>
      </p:sp>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8</a:t>
            </a:fld>
            <a:endParaRPr lang="en-CA"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p:nvPr/>
        </p:nvSpPr>
        <p:spPr>
          <a:xfrm>
            <a:off x="774432" y="-1115973"/>
            <a:ext cx="4882875" cy="738664"/>
          </a:xfrm>
          <a:prstGeom prst="rect">
            <a:avLst/>
          </a:prstGeom>
        </p:spPr>
        <p:txBody>
          <a:bodyPr wrap="none">
            <a:spAutoFit/>
          </a:bodyPr>
          <a:lstStyle/>
          <a:p>
            <a:r>
              <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rPr>
              <a:t>Convention on the Rights of Persons with Disabilities (CRPD)</a:t>
            </a:r>
          </a:p>
          <a:p>
            <a:r>
              <a:rPr lang="en-CA" altLang="en-US"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continued</a:t>
            </a:r>
            <a:endParaRPr lang="en-CA" alt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en-CA" alt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descr="ARCH Disability Law Centre logo with line separator&#10;" title="logo"/>
          <p:cNvGrpSpPr/>
          <p:nvPr/>
        </p:nvGrpSpPr>
        <p:grpSpPr>
          <a:xfrm>
            <a:off x="71438" y="44450"/>
            <a:ext cx="9001125" cy="1571625"/>
            <a:chOff x="71438" y="44450"/>
            <a:chExt cx="9001125" cy="1571625"/>
          </a:xfrm>
        </p:grpSpPr>
        <p:cxnSp>
          <p:nvCxnSpPr>
            <p:cNvPr id="4" name="Straight Connector 3" descr="line separator - part of logo" title="image"/>
            <p:cNvCxnSpPr/>
            <p:nvPr/>
          </p:nvCxnSpPr>
          <p:spPr>
            <a:xfrm flipV="1">
              <a:off x="71438" y="1257300"/>
              <a:ext cx="9001125" cy="9525"/>
            </a:xfrm>
            <a:prstGeom prst="line">
              <a:avLst/>
            </a:prstGeom>
            <a:ln w="28575">
              <a:solidFill>
                <a:srgbClr val="476FA2"/>
              </a:solidFill>
            </a:ln>
          </p:spPr>
          <p:style>
            <a:lnRef idx="1">
              <a:schemeClr val="accent1"/>
            </a:lnRef>
            <a:fillRef idx="0">
              <a:schemeClr val="accent1"/>
            </a:fillRef>
            <a:effectRef idx="0">
              <a:schemeClr val="accent1"/>
            </a:effectRef>
            <a:fontRef idx="minor">
              <a:schemeClr val="tx1"/>
            </a:fontRef>
          </p:style>
        </p:cxnSp>
        <p:pic>
          <p:nvPicPr>
            <p:cNvPr id="7" name="Picture 6" title="ARCH logo"/>
            <p:cNvPicPr>
              <a:picLocks noChangeAspect="1"/>
            </p:cNvPicPr>
            <p:nvPr/>
          </p:nvPicPr>
          <p:blipFill>
            <a:blip r:embed="rId3"/>
            <a:stretch>
              <a:fillRect/>
            </a:stretch>
          </p:blipFill>
          <p:spPr>
            <a:xfrm>
              <a:off x="250825" y="44450"/>
              <a:ext cx="1562100" cy="1571625"/>
            </a:xfrm>
            <a:prstGeom prst="rect">
              <a:avLst/>
            </a:prstGeom>
          </p:spPr>
        </p:pic>
      </p:grpSp>
      <p:pic>
        <p:nvPicPr>
          <p:cNvPr id="20486" name="Picture 7" descr="Disability Alliance BC logo" title="logo"/>
          <p:cNvPicPr>
            <a:picLocks noChangeAspect="1"/>
          </p:cNvPicPr>
          <p:nvPr/>
        </p:nvPicPr>
        <p:blipFill>
          <a:blip r:embed="rId4">
            <a:extLst>
              <a:ext uri="{28A0092B-C50C-407E-A947-70E740481C1C}">
                <a14:useLocalDpi xmlns:a14="http://schemas.microsoft.com/office/drawing/2010/main" val="0"/>
              </a:ext>
            </a:extLst>
          </a:blip>
          <a:srcRect t="19185" b="17641"/>
          <a:stretch>
            <a:fillRect/>
          </a:stretch>
        </p:blipFill>
        <p:spPr bwMode="auto">
          <a:xfrm>
            <a:off x="7380288" y="476250"/>
            <a:ext cx="1633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a:off x="1763713" y="427038"/>
            <a:ext cx="5688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rPr>
              <a:t>Convention on the Rights of Persons with Disabilites (CRPD)</a:t>
            </a:r>
            <a:endParaRPr lang="en-CA" altLang="en-US"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20484" name="TextBox 8"/>
          <p:cNvSpPr txBox="1">
            <a:spLocks noChangeArrowheads="1"/>
          </p:cNvSpPr>
          <p:nvPr/>
        </p:nvSpPr>
        <p:spPr bwMode="auto">
          <a:xfrm>
            <a:off x="250825" y="1590675"/>
            <a:ext cx="8713788" cy="502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spcAft>
                <a:spcPts val="1000"/>
              </a:spcAft>
            </a:pPr>
            <a:r>
              <a:rPr lang="en-CA" altLang="en-US" sz="2000" dirty="0">
                <a:latin typeface="Verdana" panose="020B0604030504040204" pitchFamily="34" charset="0"/>
                <a:ea typeface="Verdana" panose="020B0604030504040204" pitchFamily="34" charset="0"/>
                <a:cs typeface="Verdana" panose="020B0604030504040204" pitchFamily="34" charset="0"/>
              </a:rPr>
              <a:t>Obligations that State Parties must ensure include: </a:t>
            </a:r>
          </a:p>
          <a:p>
            <a:pPr lvl="1">
              <a:spcBef>
                <a:spcPts val="600"/>
              </a:spcBef>
              <a:spcAft>
                <a:spcPts val="600"/>
              </a:spcAft>
              <a:buFont typeface="Arial" panose="020B0604020202020204" pitchFamily="34" charset="0"/>
              <a:buAutoNum type="alphaLcPeriod"/>
            </a:pPr>
            <a:r>
              <a:rPr lang="en-CA" altLang="en-US" sz="1900" dirty="0">
                <a:latin typeface="Verdana" panose="020B0604030504040204" pitchFamily="34" charset="0"/>
                <a:ea typeface="Verdana" panose="020B0604030504040204" pitchFamily="34" charset="0"/>
                <a:cs typeface="Verdana" panose="020B0604030504040204" pitchFamily="34" charset="0"/>
              </a:rPr>
              <a:t>Persons with disabilities are </a:t>
            </a:r>
            <a:r>
              <a:rPr lang="en-CA" altLang="en-US" sz="1900" u="sng" dirty="0">
                <a:latin typeface="Verdana" panose="020B0604030504040204" pitchFamily="34" charset="0"/>
                <a:ea typeface="Verdana" panose="020B0604030504040204" pitchFamily="34" charset="0"/>
                <a:cs typeface="Verdana" panose="020B0604030504040204" pitchFamily="34" charset="0"/>
              </a:rPr>
              <a:t>not excluded from the general education system on the basis of disability</a:t>
            </a:r>
            <a:r>
              <a:rPr lang="en-CA" altLang="en-US" sz="1900" dirty="0">
                <a:latin typeface="Verdana" panose="020B0604030504040204" pitchFamily="34" charset="0"/>
                <a:ea typeface="Verdana" panose="020B0604030504040204" pitchFamily="34" charset="0"/>
                <a:cs typeface="Verdana" panose="020B0604030504040204" pitchFamily="34" charset="0"/>
              </a:rPr>
              <a:t>, …;</a:t>
            </a:r>
          </a:p>
          <a:p>
            <a:pPr lvl="1">
              <a:spcBef>
                <a:spcPts val="600"/>
              </a:spcBef>
              <a:spcAft>
                <a:spcPts val="600"/>
              </a:spcAft>
              <a:buFont typeface="Arial" panose="020B0604020202020204" pitchFamily="34" charset="0"/>
              <a:buAutoNum type="alphaLcPeriod"/>
            </a:pPr>
            <a:r>
              <a:rPr lang="en-CA" altLang="en-US" sz="1900" dirty="0">
                <a:latin typeface="Verdana" panose="020B0604030504040204" pitchFamily="34" charset="0"/>
                <a:ea typeface="Verdana" panose="020B0604030504040204" pitchFamily="34" charset="0"/>
                <a:cs typeface="Verdana" panose="020B0604030504040204" pitchFamily="34" charset="0"/>
              </a:rPr>
              <a:t>Persons with disabilities can </a:t>
            </a:r>
            <a:r>
              <a:rPr lang="en-CA" altLang="en-US" sz="1900" u="sng" dirty="0">
                <a:latin typeface="Verdana" panose="020B0604030504040204" pitchFamily="34" charset="0"/>
                <a:ea typeface="Verdana" panose="020B0604030504040204" pitchFamily="34" charset="0"/>
                <a:cs typeface="Verdana" panose="020B0604030504040204" pitchFamily="34" charset="0"/>
              </a:rPr>
              <a:t>access an inclusive, quality and free </a:t>
            </a:r>
            <a:r>
              <a:rPr lang="en-CA" altLang="en-US" sz="1900" dirty="0">
                <a:latin typeface="Verdana" panose="020B0604030504040204" pitchFamily="34" charset="0"/>
                <a:ea typeface="Verdana" panose="020B0604030504040204" pitchFamily="34" charset="0"/>
                <a:cs typeface="Verdana" panose="020B0604030504040204" pitchFamily="34" charset="0"/>
              </a:rPr>
              <a:t>primary education and secondary education on an equal basis with others in the communities in which they live;</a:t>
            </a:r>
          </a:p>
          <a:p>
            <a:pPr lvl="1">
              <a:spcBef>
                <a:spcPts val="600"/>
              </a:spcBef>
              <a:spcAft>
                <a:spcPts val="600"/>
              </a:spcAft>
              <a:buFont typeface="Arial" panose="020B0604020202020204" pitchFamily="34" charset="0"/>
              <a:buAutoNum type="alphaLcPeriod"/>
            </a:pPr>
            <a:r>
              <a:rPr lang="en-CA" altLang="en-US" sz="1900" u="sng" dirty="0">
                <a:latin typeface="Verdana" panose="020B0604030504040204" pitchFamily="34" charset="0"/>
                <a:ea typeface="Verdana" panose="020B0604030504040204" pitchFamily="34" charset="0"/>
                <a:cs typeface="Verdana" panose="020B0604030504040204" pitchFamily="34" charset="0"/>
              </a:rPr>
              <a:t>Reasonable accommodation </a:t>
            </a:r>
            <a:r>
              <a:rPr lang="en-CA" altLang="en-US" sz="1900" dirty="0">
                <a:latin typeface="Verdana" panose="020B0604030504040204" pitchFamily="34" charset="0"/>
                <a:ea typeface="Verdana" panose="020B0604030504040204" pitchFamily="34" charset="0"/>
                <a:cs typeface="Verdana" panose="020B0604030504040204" pitchFamily="34" charset="0"/>
              </a:rPr>
              <a:t>of the individual’s requirements is provided;</a:t>
            </a:r>
          </a:p>
          <a:p>
            <a:pPr lvl="1">
              <a:spcBef>
                <a:spcPts val="600"/>
              </a:spcBef>
              <a:spcAft>
                <a:spcPts val="600"/>
              </a:spcAft>
              <a:buFont typeface="Arial" panose="020B0604020202020204" pitchFamily="34" charset="0"/>
              <a:buAutoNum type="alphaLcPeriod"/>
            </a:pPr>
            <a:r>
              <a:rPr lang="en-CA" altLang="en-US" sz="1900" dirty="0">
                <a:latin typeface="Verdana" panose="020B0604030504040204" pitchFamily="34" charset="0"/>
                <a:ea typeface="Verdana" panose="020B0604030504040204" pitchFamily="34" charset="0"/>
                <a:cs typeface="Verdana" panose="020B0604030504040204" pitchFamily="34" charset="0"/>
              </a:rPr>
              <a:t>Persons with disabilities receive the </a:t>
            </a:r>
            <a:r>
              <a:rPr lang="en-CA" altLang="en-US" sz="1900" u="sng" dirty="0">
                <a:latin typeface="Verdana" panose="020B0604030504040204" pitchFamily="34" charset="0"/>
                <a:ea typeface="Verdana" panose="020B0604030504040204" pitchFamily="34" charset="0"/>
                <a:cs typeface="Verdana" panose="020B0604030504040204" pitchFamily="34" charset="0"/>
              </a:rPr>
              <a:t>support</a:t>
            </a:r>
            <a:r>
              <a:rPr lang="en-CA" altLang="en-US" sz="1900" dirty="0">
                <a:latin typeface="Verdana" panose="020B0604030504040204" pitchFamily="34" charset="0"/>
                <a:ea typeface="Verdana" panose="020B0604030504040204" pitchFamily="34" charset="0"/>
                <a:cs typeface="Verdana" panose="020B0604030504040204" pitchFamily="34" charset="0"/>
              </a:rPr>
              <a:t> required, within the general education system, to facilitate their effective education;</a:t>
            </a:r>
          </a:p>
          <a:p>
            <a:pPr lvl="1">
              <a:spcBef>
                <a:spcPts val="600"/>
              </a:spcBef>
              <a:spcAft>
                <a:spcPts val="600"/>
              </a:spcAft>
              <a:buFont typeface="Arial" panose="020B0604020202020204" pitchFamily="34" charset="0"/>
              <a:buAutoNum type="alphaLcPeriod"/>
            </a:pPr>
            <a:r>
              <a:rPr lang="en-CA" altLang="en-US" sz="1900" dirty="0">
                <a:latin typeface="Verdana" panose="020B0604030504040204" pitchFamily="34" charset="0"/>
                <a:ea typeface="Verdana" panose="020B0604030504040204" pitchFamily="34" charset="0"/>
                <a:cs typeface="Verdana" panose="020B0604030504040204" pitchFamily="34" charset="0"/>
              </a:rPr>
              <a:t>Effective individualised support measures are provided in environments that maximize academic and social development, consistent with the goal </a:t>
            </a:r>
            <a:r>
              <a:rPr lang="en-CA" altLang="en-US" sz="1900" u="sng" dirty="0">
                <a:latin typeface="Verdana" panose="020B0604030504040204" pitchFamily="34" charset="0"/>
                <a:ea typeface="Verdana" panose="020B0604030504040204" pitchFamily="34" charset="0"/>
                <a:cs typeface="Verdana" panose="020B0604030504040204" pitchFamily="34" charset="0"/>
              </a:rPr>
              <a:t>of full inclusion</a:t>
            </a:r>
            <a:r>
              <a:rPr lang="en-CA" altLang="en-US" sz="1900" dirty="0">
                <a:latin typeface="Verdana" panose="020B0604030504040204" pitchFamily="34" charset="0"/>
                <a:ea typeface="Verdana" panose="020B0604030504040204" pitchFamily="34" charset="0"/>
                <a:cs typeface="Verdana" panose="020B0604030504040204" pitchFamily="34" charset="0"/>
              </a:rPr>
              <a:t>.</a:t>
            </a:r>
          </a:p>
        </p:txBody>
      </p:sp>
      <p:sp>
        <p:nvSpPr>
          <p:cNvPr id="2" name="Slide Number Placeholder 1"/>
          <p:cNvSpPr>
            <a:spLocks noGrp="1"/>
          </p:cNvSpPr>
          <p:nvPr>
            <p:ph type="sldNum" sz="quarter" idx="12"/>
          </p:nvPr>
        </p:nvSpPr>
        <p:spPr/>
        <p:txBody>
          <a:bodyPr/>
          <a:lstStyle/>
          <a:p>
            <a:pPr>
              <a:defRPr/>
            </a:pPr>
            <a:fld id="{73BE8762-726B-4815-A91F-CF1C26A49637}" type="slidenum">
              <a:rPr lang="en-CA" altLang="en-US" smtClean="0"/>
              <a:pPr>
                <a:defRPr/>
              </a:pPr>
              <a:t>9</a:t>
            </a:fld>
            <a:endParaRPr lang="en-CA"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0c69c5cf-83f2-4faf-a6d6-a22f75ae3c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C4DDEEF17CA14DB8A62CA4C6DC6B65" ma:contentTypeVersion="1" ma:contentTypeDescription="Create a new document." ma:contentTypeScope="" ma:versionID="29683d87e2ccf99cafe94dfed0f47f62">
  <xsd:schema xmlns:xsd="http://www.w3.org/2001/XMLSchema" xmlns:xs="http://www.w3.org/2001/XMLSchema" xmlns:p="http://schemas.microsoft.com/office/2006/metadata/properties" xmlns:ns2="3a3913f6-8c39-429d-a2cc-4a43937c933a" xmlns:ns3="0c69c5cf-83f2-4faf-a6d6-a22f75ae3c7a" targetNamespace="http://schemas.microsoft.com/office/2006/metadata/properties" ma:root="true" ma:fieldsID="5cf4b5842de53976d0c3490f2ae20b7f" ns2:_="" ns3:_="">
    <xsd:import namespace="3a3913f6-8c39-429d-a2cc-4a43937c933a"/>
    <xsd:import namespace="0c69c5cf-83f2-4faf-a6d6-a22f75ae3c7a"/>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913f6-8c39-429d-a2cc-4a43937c933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c69c5cf-83f2-4faf-a6d6-a22f75ae3c7a"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78833-7444-45F4-A1DC-E32F2100F383}">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0c69c5cf-83f2-4faf-a6d6-a22f75ae3c7a"/>
    <ds:schemaRef ds:uri="3a3913f6-8c39-429d-a2cc-4a43937c933a"/>
    <ds:schemaRef ds:uri="http://www.w3.org/XML/1998/namespace"/>
  </ds:schemaRefs>
</ds:datastoreItem>
</file>

<file path=customXml/itemProps2.xml><?xml version="1.0" encoding="utf-8"?>
<ds:datastoreItem xmlns:ds="http://schemas.openxmlformats.org/officeDocument/2006/customXml" ds:itemID="{4015DB08-6E44-46F3-BAD1-6089D4825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913f6-8c39-429d-a2cc-4a43937c933a"/>
    <ds:schemaRef ds:uri="0c69c5cf-83f2-4faf-a6d6-a22f75ae3c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16084</TotalTime>
  <Words>2616</Words>
  <Application>Microsoft Office PowerPoint</Application>
  <PresentationFormat>On-screen Show (4:3)</PresentationFormat>
  <Paragraphs>426</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Courier New</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Legal Aid Ontario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CODE AODA BUILDING CODE</dc:title>
  <dc:creator>Lao</dc:creator>
  <cp:lastModifiedBy>Theresa Sciberras</cp:lastModifiedBy>
  <cp:revision>428</cp:revision>
  <cp:lastPrinted>2018-09-25T15:58:57Z</cp:lastPrinted>
  <dcterms:created xsi:type="dcterms:W3CDTF">2007-04-26T13:52:53Z</dcterms:created>
  <dcterms:modified xsi:type="dcterms:W3CDTF">2020-09-14T23:22:28Z</dcterms:modified>
</cp:coreProperties>
</file>