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07916"/>
              </a:lnSpc>
              <a:spcBef>
                <a:spcPts val="0"/>
              </a:spcBef>
              <a:spcAft>
                <a:spcPts val="0"/>
              </a:spcAft>
              <a:buClr>
                <a:schemeClr val="dk1"/>
              </a:buClr>
              <a:buSzPts val="1200"/>
              <a:buFont typeface="Verdana"/>
              <a:buChar char="●"/>
            </a:pPr>
            <a:r>
              <a:rPr lang="en-CA">
                <a:latin typeface="Verdana"/>
                <a:ea typeface="Verdana"/>
                <a:cs typeface="Verdana"/>
                <a:sym typeface="Verdana"/>
              </a:rPr>
              <a:t>What is CELA? (Rachel)</a:t>
            </a:r>
            <a:endParaRPr>
              <a:latin typeface="Verdana"/>
              <a:ea typeface="Verdana"/>
              <a:cs typeface="Verdana"/>
              <a:sym typeface="Verdana"/>
            </a:endParaRPr>
          </a:p>
          <a:p>
            <a:pPr indent="-317500" lvl="0" marL="457200" rtl="0" algn="l">
              <a:lnSpc>
                <a:spcPct val="107916"/>
              </a:lnSpc>
              <a:spcBef>
                <a:spcPts val="0"/>
              </a:spcBef>
              <a:spcAft>
                <a:spcPts val="0"/>
              </a:spcAft>
              <a:buSzPts val="1400"/>
              <a:buFont typeface="Verdana"/>
              <a:buChar char="●"/>
            </a:pPr>
            <a:r>
              <a:rPr lang="en-CA">
                <a:latin typeface="Verdana"/>
                <a:ea typeface="Verdana"/>
                <a:cs typeface="Verdana"/>
                <a:sym typeface="Verdana"/>
              </a:rPr>
              <a:t>Print disabilities: learning, visual and physical disabilities (can’t hold or manipulate books)</a:t>
            </a:r>
            <a:endParaRPr>
              <a:latin typeface="Verdana"/>
              <a:ea typeface="Verdana"/>
              <a:cs typeface="Verdana"/>
              <a:sym typeface="Verdana"/>
            </a:endParaRPr>
          </a:p>
          <a:p>
            <a:pPr indent="-317500" lvl="0" marL="457200" rtl="0" algn="l">
              <a:lnSpc>
                <a:spcPct val="107916"/>
              </a:lnSpc>
              <a:spcBef>
                <a:spcPts val="0"/>
              </a:spcBef>
              <a:spcAft>
                <a:spcPts val="0"/>
              </a:spcAft>
              <a:buSzPts val="1400"/>
              <a:buFont typeface="Verdana"/>
              <a:buChar char="●"/>
            </a:pPr>
            <a:r>
              <a:rPr lang="en-CA">
                <a:latin typeface="Verdana"/>
                <a:ea typeface="Verdana"/>
                <a:cs typeface="Verdana"/>
                <a:sym typeface="Verdana"/>
              </a:rPr>
              <a:t>Free library of audio, e-text and braille books accessed with a public library card</a:t>
            </a:r>
            <a:endParaRPr>
              <a:latin typeface="Verdana"/>
              <a:ea typeface="Verdana"/>
              <a:cs typeface="Verdana"/>
              <a:sym typeface="Verdana"/>
            </a:endParaRPr>
          </a:p>
          <a:p>
            <a:pPr indent="-317500" lvl="0" marL="457200" rtl="0" algn="l">
              <a:lnSpc>
                <a:spcPct val="107916"/>
              </a:lnSpc>
              <a:spcBef>
                <a:spcPts val="0"/>
              </a:spcBef>
              <a:spcAft>
                <a:spcPts val="0"/>
              </a:spcAft>
              <a:buSzPts val="1400"/>
              <a:buFont typeface="Verdana"/>
              <a:buChar char="●"/>
            </a:pPr>
            <a:r>
              <a:rPr lang="en-CA">
                <a:latin typeface="Verdana"/>
                <a:ea typeface="Verdana"/>
                <a:cs typeface="Verdana"/>
                <a:sym typeface="Verdana"/>
              </a:rPr>
              <a:t>CELA and Bookshare titles</a:t>
            </a:r>
            <a:endParaRPr>
              <a:latin typeface="Verdana"/>
              <a:ea typeface="Verdana"/>
              <a:cs typeface="Verdana"/>
              <a:sym typeface="Verdana"/>
            </a:endParaRPr>
          </a:p>
        </p:txBody>
      </p:sp>
      <p:sp>
        <p:nvSpPr>
          <p:cNvPr id="171" name="Google Shape;1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cb7d2c597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 (Rachel)</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-bilingual, but more languages through Bookshare</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-no school textbooks, inquire through provincial resource centre</a:t>
            </a:r>
            <a:endParaRPr>
              <a:latin typeface="Verdana"/>
              <a:ea typeface="Verdana"/>
              <a:cs typeface="Verdana"/>
              <a:sym typeface="Verdana"/>
            </a:endParaRPr>
          </a:p>
          <a:p>
            <a:pPr indent="0" lvl="0" marL="0" rtl="0" algn="l">
              <a:lnSpc>
                <a:spcPct val="107916"/>
              </a:lnSpc>
              <a:spcBef>
                <a:spcPts val="0"/>
              </a:spcBef>
              <a:spcAft>
                <a:spcPts val="0"/>
              </a:spcAft>
              <a:buNone/>
            </a:pPr>
            <a:r>
              <a:t/>
            </a:r>
            <a:endParaRPr>
              <a:latin typeface="Verdana"/>
              <a:ea typeface="Verdana"/>
              <a:cs typeface="Verdana"/>
              <a:sym typeface="Verdana"/>
            </a:endParaRPr>
          </a:p>
        </p:txBody>
      </p:sp>
      <p:sp>
        <p:nvSpPr>
          <p:cNvPr id="180" name="Google Shape;180;g9cb7d2c597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cb7d2c597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(Rachel) - variety of titles for kids of all ages, books often used in school, e.g. Wonder, Charlotte’s Web, Harry Potter, some Captain Underpants. Also books for learning such as National Geographic texts, e.g. Weird but True</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Partnerships and support kids’ reading programs, Forest of Reading, Hackmatack, TD Summer Reading Club</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Dear Sweet Pea - middle school (divorce)</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Camp Average - summer camp, competition</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Rainbow Magic - for fairy lovers, lots of titles in this series</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Muse (April 2020) cover - mostly educational magazines (not Owl or Chickadee)</a:t>
            </a:r>
            <a:endParaRPr>
              <a:latin typeface="Verdana"/>
              <a:ea typeface="Verdana"/>
              <a:cs typeface="Verdana"/>
              <a:sym typeface="Verdana"/>
            </a:endParaRPr>
          </a:p>
          <a:p>
            <a:pPr indent="0" lvl="0" marL="0" rtl="0" algn="l">
              <a:lnSpc>
                <a:spcPct val="107916"/>
              </a:lnSpc>
              <a:spcBef>
                <a:spcPts val="0"/>
              </a:spcBef>
              <a:spcAft>
                <a:spcPts val="0"/>
              </a:spcAft>
              <a:buNone/>
            </a:pPr>
            <a:r>
              <a:t/>
            </a:r>
            <a:endParaRPr>
              <a:latin typeface="Verdana"/>
              <a:ea typeface="Verdana"/>
              <a:cs typeface="Verdana"/>
              <a:sym typeface="Verdana"/>
            </a:endParaRPr>
          </a:p>
        </p:txBody>
      </p:sp>
      <p:sp>
        <p:nvSpPr>
          <p:cNvPr id="187" name="Google Shape;187;g9cb7d2c59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cb7d2c597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(Rachel)</a:t>
            </a:r>
            <a:endParaRPr/>
          </a:p>
        </p:txBody>
      </p:sp>
      <p:sp>
        <p:nvSpPr>
          <p:cNvPr id="198" name="Google Shape;198;g9cb7d2c597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cb7d2c597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(Rachel)</a:t>
            </a:r>
            <a:endParaRPr sz="200">
              <a:latin typeface="Verdana"/>
              <a:ea typeface="Verdana"/>
              <a:cs typeface="Verdana"/>
              <a:sym typeface="Verdana"/>
            </a:endParaRPr>
          </a:p>
          <a:p>
            <a:pPr indent="0" lvl="0" marL="0" rtl="0" algn="l">
              <a:lnSpc>
                <a:spcPct val="107916"/>
              </a:lnSpc>
              <a:spcBef>
                <a:spcPts val="0"/>
              </a:spcBef>
              <a:spcAft>
                <a:spcPts val="0"/>
              </a:spcAft>
              <a:buNone/>
            </a:pPr>
            <a:r>
              <a:rPr lang="en-CA" sz="1300"/>
              <a:t>Parents can be designates on child’s CELA account</a:t>
            </a:r>
            <a:endParaRPr sz="1300"/>
          </a:p>
          <a:p>
            <a:pPr indent="0" lvl="0" marL="0" rtl="0" algn="l">
              <a:lnSpc>
                <a:spcPct val="107916"/>
              </a:lnSpc>
              <a:spcBef>
                <a:spcPts val="0"/>
              </a:spcBef>
              <a:spcAft>
                <a:spcPts val="0"/>
              </a:spcAft>
              <a:buNone/>
            </a:pPr>
            <a:r>
              <a:rPr lang="en-CA" sz="1300"/>
              <a:t>Assisting students and clients to access CELA materials, teaching independent use, connecting to the public library</a:t>
            </a:r>
            <a:endParaRPr sz="1300"/>
          </a:p>
          <a:p>
            <a:pPr indent="0" lvl="0" marL="0" rtl="0" algn="l">
              <a:lnSpc>
                <a:spcPct val="107916"/>
              </a:lnSpc>
              <a:spcBef>
                <a:spcPts val="0"/>
              </a:spcBef>
              <a:spcAft>
                <a:spcPts val="0"/>
              </a:spcAft>
              <a:buNone/>
            </a:pPr>
            <a:r>
              <a:rPr lang="en-CA" sz="1300"/>
              <a:t>Both types need public library cards to register</a:t>
            </a:r>
            <a:endParaRPr sz="1300"/>
          </a:p>
          <a:p>
            <a:pPr indent="0" lvl="0" marL="0" rtl="0" algn="l">
              <a:lnSpc>
                <a:spcPct val="107916"/>
              </a:lnSpc>
              <a:spcBef>
                <a:spcPts val="0"/>
              </a:spcBef>
              <a:spcAft>
                <a:spcPts val="0"/>
              </a:spcAft>
              <a:buNone/>
            </a:pPr>
            <a:r>
              <a:t/>
            </a:r>
            <a:endParaRPr>
              <a:latin typeface="Verdana"/>
              <a:ea typeface="Verdana"/>
              <a:cs typeface="Verdana"/>
              <a:sym typeface="Verdana"/>
            </a:endParaRPr>
          </a:p>
        </p:txBody>
      </p:sp>
      <p:sp>
        <p:nvSpPr>
          <p:cNvPr id="206" name="Google Shape;206;g9cb7d2c597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cb7d2c597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(Rachel) EasyReader app, Voice Dream app works as well but costs $20.99 US. </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-load books directly onto the app through our Direct to Player Service</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-audio only or e-text (with synth audio)</a:t>
            </a:r>
            <a:endParaRPr>
              <a:latin typeface="Verdana"/>
              <a:ea typeface="Verdana"/>
              <a:cs typeface="Verdana"/>
              <a:sym typeface="Verdana"/>
            </a:endParaRPr>
          </a:p>
          <a:p>
            <a:pPr indent="0" lvl="0" marL="0" rtl="0" algn="l">
              <a:lnSpc>
                <a:spcPct val="107916"/>
              </a:lnSpc>
              <a:spcBef>
                <a:spcPts val="0"/>
              </a:spcBef>
              <a:spcAft>
                <a:spcPts val="0"/>
              </a:spcAft>
              <a:buNone/>
            </a:pPr>
            <a:r>
              <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-transfer files to mp3 player using zip file</a:t>
            </a:r>
            <a:endParaRPr>
              <a:latin typeface="Verdana"/>
              <a:ea typeface="Verdana"/>
              <a:cs typeface="Verdana"/>
              <a:sym typeface="Verdana"/>
            </a:endParaRPr>
          </a:p>
          <a:p>
            <a:pPr indent="0" lvl="0" marL="0" rtl="0" algn="l">
              <a:lnSpc>
                <a:spcPct val="107916"/>
              </a:lnSpc>
              <a:spcBef>
                <a:spcPts val="0"/>
              </a:spcBef>
              <a:spcAft>
                <a:spcPts val="0"/>
              </a:spcAft>
              <a:buNone/>
            </a:pPr>
            <a:r>
              <a:rPr lang="en-CA">
                <a:latin typeface="Verdana"/>
                <a:ea typeface="Verdana"/>
                <a:cs typeface="Verdana"/>
                <a:sym typeface="Verdana"/>
              </a:rPr>
              <a:t>Image: </a:t>
            </a:r>
            <a:r>
              <a:rPr lang="en-CA" sz="1500"/>
              <a:t>EasyReader app</a:t>
            </a:r>
            <a:r>
              <a:rPr lang="en-CA" sz="1900"/>
              <a:t> - </a:t>
            </a:r>
            <a:r>
              <a:rPr lang="en-CA" sz="1400"/>
              <a:t>Screenshot of page from Muse magazine April 2020</a:t>
            </a:r>
            <a:endParaRPr sz="1400"/>
          </a:p>
          <a:p>
            <a:pPr indent="0" lvl="0" marL="0" rtl="0" algn="l">
              <a:lnSpc>
                <a:spcPct val="107916"/>
              </a:lnSpc>
              <a:spcBef>
                <a:spcPts val="0"/>
              </a:spcBef>
              <a:spcAft>
                <a:spcPts val="0"/>
              </a:spcAft>
              <a:buNone/>
            </a:pPr>
            <a:r>
              <a:t/>
            </a:r>
            <a:endParaRPr sz="700">
              <a:latin typeface="Verdana"/>
              <a:ea typeface="Verdana"/>
              <a:cs typeface="Verdana"/>
              <a:sym typeface="Verdana"/>
            </a:endParaRPr>
          </a:p>
          <a:p>
            <a:pPr indent="0" lvl="0" marL="0" rtl="0" algn="l">
              <a:lnSpc>
                <a:spcPct val="107916"/>
              </a:lnSpc>
              <a:spcBef>
                <a:spcPts val="0"/>
              </a:spcBef>
              <a:spcAft>
                <a:spcPts val="0"/>
              </a:spcAft>
              <a:buNone/>
            </a:pPr>
            <a:r>
              <a:t/>
            </a:r>
            <a:endParaRPr>
              <a:latin typeface="Verdana"/>
              <a:ea typeface="Verdana"/>
              <a:cs typeface="Verdana"/>
              <a:sym typeface="Verdana"/>
            </a:endParaRPr>
          </a:p>
        </p:txBody>
      </p:sp>
      <p:sp>
        <p:nvSpPr>
          <p:cNvPr id="214" name="Google Shape;214;g9cb7d2c597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ba39cac7e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ba39cac7e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CA"/>
              <a:t>-choose EPub, Word,  format and select the reading tool of your choice; Notepad and XML will give only a text file and font may not be friendly</a:t>
            </a:r>
            <a:endParaRPr/>
          </a:p>
          <a:p>
            <a:pPr indent="0" lvl="0" marL="0" rtl="0" algn="l">
              <a:spcBef>
                <a:spcPts val="0"/>
              </a:spcBef>
              <a:spcAft>
                <a:spcPts val="0"/>
              </a:spcAft>
              <a:buNone/>
            </a:pPr>
            <a:r>
              <a:rPr lang="en-CA"/>
              <a:t>-Word: enlarge text, change font</a:t>
            </a:r>
            <a:endParaRPr/>
          </a:p>
          <a:p>
            <a:pPr indent="0" lvl="0" marL="0" rtl="0" algn="l">
              <a:spcBef>
                <a:spcPts val="0"/>
              </a:spcBef>
              <a:spcAft>
                <a:spcPts val="0"/>
              </a:spcAft>
              <a:buNone/>
            </a:pPr>
            <a:r>
              <a:rPr lang="en-CA"/>
              <a:t>-Immersive reader for text, reads text aloud, can change between male and female synthetic voice, change page colour, breaks apart syllabels, change line spacing</a:t>
            </a:r>
            <a:endParaRPr/>
          </a:p>
          <a:p>
            <a:pPr indent="0" lvl="0" marL="0" rtl="0" algn="l">
              <a:spcBef>
                <a:spcPts val="0"/>
              </a:spcBef>
              <a:spcAft>
                <a:spcPts val="0"/>
              </a:spcAft>
              <a:buNone/>
            </a:pPr>
            <a:r>
              <a:rPr lang="en-CA"/>
              <a:t>-Word and graphic novels - will show images, but Immersive Reader will not read speech bubbles because they’re an image, formatting not perfect as there are empty pages.</a:t>
            </a:r>
            <a:endParaRPr/>
          </a:p>
        </p:txBody>
      </p:sp>
      <p:sp>
        <p:nvSpPr>
          <p:cNvPr id="224" name="Google Shape;224;g9ba39cac7e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cb7d2c597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Red Deer PL Backpack -</a:t>
            </a:r>
            <a:r>
              <a:rPr lang="en-CA" sz="1250">
                <a:highlight>
                  <a:srgbClr val="FFFFFF"/>
                </a:highlight>
                <a:latin typeface="Arial"/>
                <a:ea typeface="Arial"/>
                <a:cs typeface="Arial"/>
                <a:sym typeface="Arial"/>
              </a:rPr>
              <a:t>3 Books. Spread your wings : a collection of Princess and Dragon stories, My friend has dyslexia / by Amanda Doering Tourville, Hank Zipzer : the world's greatest underachiever / by Henry Winkler and Li.  Activity sheets, e.g. short vowel sound cards, “symptoms of dyslexia info sheet”</a:t>
            </a:r>
            <a:r>
              <a:rPr lang="en-CA" sz="1400">
                <a:latin typeface="Verdana"/>
                <a:ea typeface="Verdana"/>
                <a:cs typeface="Verdana"/>
                <a:sym typeface="Verdana"/>
              </a:rPr>
              <a:t> </a:t>
            </a:r>
            <a:endParaRPr sz="1400">
              <a:latin typeface="Verdana"/>
              <a:ea typeface="Verdana"/>
              <a:cs typeface="Verdana"/>
              <a:sym typeface="Verdana"/>
            </a:endParaRPr>
          </a:p>
        </p:txBody>
      </p:sp>
      <p:sp>
        <p:nvSpPr>
          <p:cNvPr id="231" name="Google Shape;231;g9cb7d2c597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cb7d2c597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(Corey &amp; Rachel)</a:t>
            </a:r>
            <a:endParaRPr/>
          </a:p>
        </p:txBody>
      </p:sp>
      <p:sp>
        <p:nvSpPr>
          <p:cNvPr id="239" name="Google Shape;239;g9cb7d2c597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800"/>
              </a:spcAft>
              <a:buClr>
                <a:schemeClr val="dk1"/>
              </a:buClr>
              <a:buSzPts val="1100"/>
              <a:buFont typeface="Arial"/>
              <a:buNone/>
            </a:pPr>
            <a:r>
              <a:rPr lang="en-CA">
                <a:latin typeface="Verdana"/>
                <a:ea typeface="Verdana"/>
                <a:cs typeface="Verdana"/>
                <a:sym typeface="Verdana"/>
              </a:rPr>
              <a:t>(Corey) </a:t>
            </a:r>
            <a:r>
              <a:rPr lang="en-CA">
                <a:latin typeface="Verdana"/>
                <a:ea typeface="Verdana"/>
                <a:cs typeface="Verdana"/>
                <a:sym typeface="Verdana"/>
              </a:rPr>
              <a:t>The role of parents- encourage, support, make time, be ready to read with, to, and to listen</a:t>
            </a:r>
            <a:endParaRPr/>
          </a:p>
        </p:txBody>
      </p:sp>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800"/>
              </a:spcAft>
              <a:buClr>
                <a:schemeClr val="dk1"/>
              </a:buClr>
              <a:buSzPts val="1100"/>
              <a:buFont typeface="Arial"/>
              <a:buNone/>
            </a:pPr>
            <a:r>
              <a:rPr lang="en-CA">
                <a:latin typeface="Verdana"/>
                <a:ea typeface="Verdana"/>
                <a:cs typeface="Verdana"/>
                <a:sym typeface="Verdana"/>
              </a:rPr>
              <a:t>Corey- Dyslexia affects many - continuum, </a:t>
            </a:r>
            <a:endParaRPr/>
          </a:p>
        </p:txBody>
      </p:sp>
      <p:sp>
        <p:nvSpPr>
          <p:cNvPr id="134" name="Google Shape;13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dcd9662f7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800"/>
              </a:spcAft>
              <a:buClr>
                <a:schemeClr val="dk1"/>
              </a:buClr>
              <a:buSzPts val="1100"/>
              <a:buFont typeface="Arial"/>
              <a:buNone/>
            </a:pPr>
            <a:r>
              <a:rPr lang="en-CA">
                <a:latin typeface="Verdana"/>
                <a:ea typeface="Verdana"/>
                <a:cs typeface="Verdana"/>
                <a:sym typeface="Verdana"/>
              </a:rPr>
              <a:t>Corey- Goal of reading is to understand, bring joy of reading with appropriate exposure</a:t>
            </a:r>
            <a:endParaRPr/>
          </a:p>
        </p:txBody>
      </p:sp>
      <p:sp>
        <p:nvSpPr>
          <p:cNvPr id="142" name="Google Shape;142;g9dcd9662f7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dcd9662f7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800"/>
              </a:spcAft>
              <a:buClr>
                <a:schemeClr val="dk1"/>
              </a:buClr>
              <a:buSzPts val="1100"/>
              <a:buFont typeface="Arial"/>
              <a:buNone/>
            </a:pPr>
            <a:r>
              <a:rPr lang="en-CA">
                <a:latin typeface="Verdana"/>
                <a:ea typeface="Verdana"/>
                <a:cs typeface="Verdana"/>
                <a:sym typeface="Verdana"/>
              </a:rPr>
              <a:t>Corey- vicious cycle when kids struggle</a:t>
            </a:r>
            <a:endParaRPr/>
          </a:p>
        </p:txBody>
      </p:sp>
      <p:sp>
        <p:nvSpPr>
          <p:cNvPr id="148" name="Google Shape;148;g9dcd9662f7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dcd9662f7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800"/>
              </a:spcAft>
              <a:buClr>
                <a:schemeClr val="dk1"/>
              </a:buClr>
              <a:buSzPts val="1100"/>
              <a:buFont typeface="Arial"/>
              <a:buNone/>
            </a:pPr>
            <a:r>
              <a:rPr lang="en-CA"/>
              <a:t>Corey  - Decodable vs leveled books - </a:t>
            </a:r>
            <a:endParaRPr/>
          </a:p>
        </p:txBody>
      </p:sp>
      <p:sp>
        <p:nvSpPr>
          <p:cNvPr id="155" name="Google Shape;155;g9dcd9662f7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cb7d2c597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CA">
                <a:latin typeface="Verdana"/>
                <a:ea typeface="Verdana"/>
                <a:cs typeface="Verdana"/>
                <a:sym typeface="Verdana"/>
              </a:rPr>
              <a:t>Corey - read to them to model fluency, allow listening comp, read with them, recognizing when materials is too hard, let them decode when possible, listen for errors</a:t>
            </a:r>
            <a:endParaRPr/>
          </a:p>
        </p:txBody>
      </p:sp>
      <p:sp>
        <p:nvSpPr>
          <p:cNvPr id="162" name="Google Shape;162;g9cb7d2c597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825038" y="4455620"/>
            <a:ext cx="7543800" cy="1143000"/>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cxnSp>
        <p:nvCxnSpPr>
          <p:cNvPr id="26" name="Google Shape;26;p2"/>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1"/>
          <p:cNvSpPr txBox="1"/>
          <p:nvPr>
            <p:ph idx="1" type="body"/>
          </p:nvPr>
        </p:nvSpPr>
        <p:spPr>
          <a:xfrm rot="5400000">
            <a:off x="2583180" y="85514"/>
            <a:ext cx="4023360" cy="75438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1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1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2"/>
          <p:cNvSpPr txBox="1"/>
          <p:nvPr>
            <p:ph type="title"/>
          </p:nvPr>
        </p:nvSpPr>
        <p:spPr>
          <a:xfrm rot="5400000">
            <a:off x="4650802" y="2307652"/>
            <a:ext cx="5757421" cy="1971675"/>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rot="5400000">
            <a:off x="650301" y="393126"/>
            <a:ext cx="5757422" cy="5800725"/>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1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822960" y="1845734"/>
            <a:ext cx="7543800" cy="40233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4"/>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cxnSp>
        <p:nvCxnSpPr>
          <p:cNvPr id="41" name="Google Shape;41;p4"/>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
          <p:cNvSpPr txBox="1"/>
          <p:nvPr>
            <p:ph idx="1" type="body"/>
          </p:nvPr>
        </p:nvSpPr>
        <p:spPr>
          <a:xfrm>
            <a:off x="822959" y="1845734"/>
            <a:ext cx="3703320" cy="40233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5"/>
          <p:cNvSpPr txBox="1"/>
          <p:nvPr>
            <p:ph idx="2" type="body"/>
          </p:nvPr>
        </p:nvSpPr>
        <p:spPr>
          <a:xfrm>
            <a:off x="4663440" y="1845735"/>
            <a:ext cx="3703320" cy="40233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6"/>
          <p:cNvSpPr txBox="1"/>
          <p:nvPr>
            <p:ph idx="2" type="body"/>
          </p:nvPr>
        </p:nvSpPr>
        <p:spPr>
          <a:xfrm>
            <a:off x="822960" y="2582334"/>
            <a:ext cx="3703320" cy="33782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6"/>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6"/>
          <p:cNvSpPr txBox="1"/>
          <p:nvPr>
            <p:ph idx="4" type="body"/>
          </p:nvPr>
        </p:nvSpPr>
        <p:spPr>
          <a:xfrm>
            <a:off x="4663440" y="2582334"/>
            <a:ext cx="3703320" cy="33782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8"/>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9"/>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
          <p:cNvSpPr txBox="1"/>
          <p:nvPr>
            <p:ph idx="1" type="body"/>
          </p:nvPr>
        </p:nvSpPr>
        <p:spPr>
          <a:xfrm>
            <a:off x="3600450" y="731520"/>
            <a:ext cx="4869180" cy="52578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9"/>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9"/>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rgbClr val="D60431"/>
                </a:solidFill>
                <a:latin typeface="Calibri"/>
                <a:ea typeface="Calibri"/>
                <a:cs typeface="Calibri"/>
                <a:sym typeface="Calibri"/>
              </a:defRPr>
            </a:lvl1pPr>
            <a:lvl2pPr indent="0" lvl="1" marL="0" algn="r">
              <a:spcBef>
                <a:spcPts val="0"/>
              </a:spcBef>
              <a:buNone/>
              <a:defRPr sz="1050">
                <a:solidFill>
                  <a:srgbClr val="D60431"/>
                </a:solidFill>
                <a:latin typeface="Calibri"/>
                <a:ea typeface="Calibri"/>
                <a:cs typeface="Calibri"/>
                <a:sym typeface="Calibri"/>
              </a:defRPr>
            </a:lvl2pPr>
            <a:lvl3pPr indent="0" lvl="2" marL="0" algn="r">
              <a:spcBef>
                <a:spcPts val="0"/>
              </a:spcBef>
              <a:buNone/>
              <a:defRPr sz="1050">
                <a:solidFill>
                  <a:srgbClr val="D60431"/>
                </a:solidFill>
                <a:latin typeface="Calibri"/>
                <a:ea typeface="Calibri"/>
                <a:cs typeface="Calibri"/>
                <a:sym typeface="Calibri"/>
              </a:defRPr>
            </a:lvl3pPr>
            <a:lvl4pPr indent="0" lvl="3" marL="0" algn="r">
              <a:spcBef>
                <a:spcPts val="0"/>
              </a:spcBef>
              <a:buNone/>
              <a:defRPr sz="1050">
                <a:solidFill>
                  <a:srgbClr val="D60431"/>
                </a:solidFill>
                <a:latin typeface="Calibri"/>
                <a:ea typeface="Calibri"/>
                <a:cs typeface="Calibri"/>
                <a:sym typeface="Calibri"/>
              </a:defRPr>
            </a:lvl4pPr>
            <a:lvl5pPr indent="0" lvl="4" marL="0" algn="r">
              <a:spcBef>
                <a:spcPts val="0"/>
              </a:spcBef>
              <a:buNone/>
              <a:defRPr sz="1050">
                <a:solidFill>
                  <a:srgbClr val="D60431"/>
                </a:solidFill>
                <a:latin typeface="Calibri"/>
                <a:ea typeface="Calibri"/>
                <a:cs typeface="Calibri"/>
                <a:sym typeface="Calibri"/>
              </a:defRPr>
            </a:lvl5pPr>
            <a:lvl6pPr indent="0" lvl="5" marL="0" algn="r">
              <a:spcBef>
                <a:spcPts val="0"/>
              </a:spcBef>
              <a:buNone/>
              <a:defRPr sz="1050">
                <a:solidFill>
                  <a:srgbClr val="D60431"/>
                </a:solidFill>
                <a:latin typeface="Calibri"/>
                <a:ea typeface="Calibri"/>
                <a:cs typeface="Calibri"/>
                <a:sym typeface="Calibri"/>
              </a:defRPr>
            </a:lvl6pPr>
            <a:lvl7pPr indent="0" lvl="6" marL="0" algn="r">
              <a:spcBef>
                <a:spcPts val="0"/>
              </a:spcBef>
              <a:buNone/>
              <a:defRPr sz="1050">
                <a:solidFill>
                  <a:srgbClr val="D60431"/>
                </a:solidFill>
                <a:latin typeface="Calibri"/>
                <a:ea typeface="Calibri"/>
                <a:cs typeface="Calibri"/>
                <a:sym typeface="Calibri"/>
              </a:defRPr>
            </a:lvl7pPr>
            <a:lvl8pPr indent="0" lvl="7" marL="0" algn="r">
              <a:spcBef>
                <a:spcPts val="0"/>
              </a:spcBef>
              <a:buNone/>
              <a:defRPr sz="1050">
                <a:solidFill>
                  <a:srgbClr val="D60431"/>
                </a:solidFill>
                <a:latin typeface="Calibri"/>
                <a:ea typeface="Calibri"/>
                <a:cs typeface="Calibri"/>
                <a:sym typeface="Calibri"/>
              </a:defRPr>
            </a:lvl8pPr>
            <a:lvl9pPr indent="0" lvl="8" marL="0" algn="r">
              <a:spcBef>
                <a:spcPts val="0"/>
              </a:spcBef>
              <a:buNone/>
              <a:defRPr sz="1050">
                <a:solidFill>
                  <a:srgbClr val="D6043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10"/>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txBox="1"/>
          <p:nvPr>
            <p:ph type="title"/>
          </p:nvPr>
        </p:nvSpPr>
        <p:spPr>
          <a:xfrm>
            <a:off x="822960" y="5074920"/>
            <a:ext cx="7584948"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0"/>
          <p:cNvSpPr/>
          <p:nvPr>
            <p:ph idx="2" type="pic"/>
          </p:nvPr>
        </p:nvSpPr>
        <p:spPr>
          <a:xfrm>
            <a:off x="12" y="0"/>
            <a:ext cx="9143989"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3" name="Google Shape;83;p10"/>
          <p:cNvSpPr txBox="1"/>
          <p:nvPr>
            <p:ph idx="1" type="body"/>
          </p:nvPr>
        </p:nvSpPr>
        <p:spPr>
          <a:xfrm>
            <a:off x="822960" y="5907023"/>
            <a:ext cx="7584948" cy="594360"/>
          </a:xfrm>
          <a:prstGeom prst="rect">
            <a:avLst/>
          </a:prstGeom>
          <a:noFill/>
          <a:ln>
            <a:noFill/>
          </a:ln>
        </p:spPr>
        <p:txBody>
          <a:bodyPr anchorCtr="0" anchor="t" bIns="0" lIns="91425" spcFirstLastPara="1" rIns="91425" wrap="square" tIns="0">
            <a:no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1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6400800"/>
            <a:ext cx="9144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6334316"/>
            <a:ext cx="9144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822960" y="1845734"/>
            <a:ext cx="7543800" cy="4023360"/>
          </a:xfrm>
          <a:prstGeom prst="rect">
            <a:avLst/>
          </a:prstGeom>
          <a:noFill/>
          <a:ln>
            <a:noFill/>
          </a:ln>
        </p:spPr>
        <p:txBody>
          <a:bodyPr anchorCtr="0" anchor="t" bIns="45700" lIns="0" spcFirstLastPara="1" rIns="0" wrap="square" tIns="45700">
            <a:no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cxnSp>
        <p:nvCxnSpPr>
          <p:cNvPr id="17" name="Google Shape;17;p1"/>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5.jpg"/><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2.jpg"/><Relationship Id="rId5" Type="http://schemas.openxmlformats.org/officeDocument/2006/relationships/image" Target="../media/image19.png"/><Relationship Id="rId6" Type="http://schemas.openxmlformats.org/officeDocument/2006/relationships/image" Target="../media/image13.jpg"/><Relationship Id="rId7"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elalibrary.ca/register" TargetMode="External"/><Relationship Id="rId4" Type="http://schemas.openxmlformats.org/officeDocument/2006/relationships/hyperlink" Target="https://celalibrary.ca/register" TargetMode="External"/><Relationship Id="rId5" Type="http://schemas.openxmlformats.org/officeDocument/2006/relationships/image" Target="../media/image2.png"/><Relationship Id="rId6"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0.jp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6.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3"/>
          <p:cNvPicPr preferRelativeResize="0"/>
          <p:nvPr/>
        </p:nvPicPr>
        <p:blipFill rotWithShape="1">
          <a:blip r:embed="rId3">
            <a:alphaModFix/>
          </a:blip>
          <a:srcRect b="0" l="0" r="0" t="0"/>
          <a:stretch/>
        </p:blipFill>
        <p:spPr>
          <a:xfrm>
            <a:off x="539553" y="260649"/>
            <a:ext cx="1875431" cy="1224136"/>
          </a:xfrm>
          <a:prstGeom prst="rect">
            <a:avLst/>
          </a:prstGeom>
          <a:noFill/>
          <a:ln>
            <a:noFill/>
          </a:ln>
        </p:spPr>
      </p:pic>
      <p:sp>
        <p:nvSpPr>
          <p:cNvPr id="107" name="Google Shape;107;p13"/>
          <p:cNvSpPr/>
          <p:nvPr/>
        </p:nvSpPr>
        <p:spPr>
          <a:xfrm>
            <a:off x="2288269" y="2420888"/>
            <a:ext cx="574606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CA" sz="3200" u="none" cap="none" strike="noStrike">
                <a:solidFill>
                  <a:schemeClr val="dk1"/>
                </a:solidFill>
                <a:latin typeface="Calibri"/>
                <a:ea typeface="Calibri"/>
                <a:cs typeface="Calibri"/>
                <a:sym typeface="Calibri"/>
              </a:rPr>
              <a:t>Supporting Reading At Home</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822960" y="286603"/>
            <a:ext cx="7543800" cy="136521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CA"/>
              <a:t>CELA</a:t>
            </a:r>
            <a:endParaRPr/>
          </a:p>
        </p:txBody>
      </p:sp>
      <p:sp>
        <p:nvSpPr>
          <p:cNvPr id="174" name="Google Shape;174;p22"/>
          <p:cNvSpPr txBox="1"/>
          <p:nvPr>
            <p:ph idx="1" type="body"/>
          </p:nvPr>
        </p:nvSpPr>
        <p:spPr>
          <a:xfrm>
            <a:off x="822947" y="1845725"/>
            <a:ext cx="7807800" cy="4023300"/>
          </a:xfrm>
          <a:prstGeom prst="rect">
            <a:avLst/>
          </a:prstGeom>
          <a:noFill/>
          <a:ln>
            <a:noFill/>
          </a:ln>
        </p:spPr>
        <p:txBody>
          <a:bodyPr anchorCtr="0" anchor="t" bIns="45700" lIns="0" spcFirstLastPara="1" rIns="0" wrap="square" tIns="45700">
            <a:noAutofit/>
          </a:bodyPr>
          <a:lstStyle/>
          <a:p>
            <a:pPr indent="-254000" lvl="0" marL="457200" rtl="0" algn="l">
              <a:lnSpc>
                <a:spcPct val="90000"/>
              </a:lnSpc>
              <a:spcBef>
                <a:spcPts val="0"/>
              </a:spcBef>
              <a:spcAft>
                <a:spcPts val="0"/>
              </a:spcAft>
              <a:buSzPts val="3200"/>
              <a:buFont typeface="Calibri"/>
              <a:buNone/>
            </a:pPr>
            <a:r>
              <a:rPr lang="en-CA" sz="2600">
                <a:solidFill>
                  <a:schemeClr val="dk1"/>
                </a:solidFill>
              </a:rPr>
              <a:t>The Centre for Equitable Library Access, CELA, is Canada’s most comprehensive accessible reading service, providing books and other materials to Canadians with print disabilities in the formats of their choice. </a:t>
            </a:r>
            <a:endParaRPr sz="2600">
              <a:solidFill>
                <a:schemeClr val="dk1"/>
              </a:solidFill>
            </a:endParaRPr>
          </a:p>
          <a:p>
            <a:pPr indent="-254000" lvl="0" marL="457200" rtl="0" algn="l">
              <a:lnSpc>
                <a:spcPct val="90000"/>
              </a:lnSpc>
              <a:spcBef>
                <a:spcPts val="0"/>
              </a:spcBef>
              <a:spcAft>
                <a:spcPts val="0"/>
              </a:spcAft>
              <a:buSzPts val="3200"/>
              <a:buFont typeface="Calibri"/>
              <a:buNone/>
            </a:pPr>
            <a:r>
              <a:t/>
            </a:r>
            <a:endParaRPr sz="2300">
              <a:solidFill>
                <a:schemeClr val="dk1"/>
              </a:solidFill>
            </a:endParaRPr>
          </a:p>
          <a:p>
            <a:pPr indent="-254000" lvl="0" marL="457200" rtl="0" algn="l">
              <a:lnSpc>
                <a:spcPct val="90000"/>
              </a:lnSpc>
              <a:spcBef>
                <a:spcPts val="0"/>
              </a:spcBef>
              <a:spcAft>
                <a:spcPts val="0"/>
              </a:spcAft>
              <a:buSzPts val="3200"/>
              <a:buFont typeface="Calibri"/>
              <a:buNone/>
            </a:pPr>
            <a:r>
              <a:t/>
            </a:r>
            <a:endParaRPr sz="2300">
              <a:solidFill>
                <a:schemeClr val="dk1"/>
              </a:solidFill>
            </a:endParaRPr>
          </a:p>
        </p:txBody>
      </p:sp>
      <p:pic>
        <p:nvPicPr>
          <p:cNvPr id="175" name="Google Shape;175;p22"/>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176" name="Google Shape;176;p22"/>
          <p:cNvPicPr preferRelativeResize="0"/>
          <p:nvPr/>
        </p:nvPicPr>
        <p:blipFill>
          <a:blip r:embed="rId4">
            <a:alphaModFix/>
          </a:blip>
          <a:stretch>
            <a:fillRect/>
          </a:stretch>
        </p:blipFill>
        <p:spPr>
          <a:xfrm>
            <a:off x="2095075" y="3733800"/>
            <a:ext cx="2215100" cy="2215100"/>
          </a:xfrm>
          <a:prstGeom prst="rect">
            <a:avLst/>
          </a:prstGeom>
          <a:noFill/>
          <a:ln>
            <a:noFill/>
          </a:ln>
        </p:spPr>
      </p:pic>
      <p:pic>
        <p:nvPicPr>
          <p:cNvPr id="177" name="Google Shape;177;p22"/>
          <p:cNvPicPr preferRelativeResize="0"/>
          <p:nvPr/>
        </p:nvPicPr>
        <p:blipFill>
          <a:blip r:embed="rId5">
            <a:alphaModFix/>
          </a:blip>
          <a:stretch>
            <a:fillRect/>
          </a:stretch>
        </p:blipFill>
        <p:spPr>
          <a:xfrm>
            <a:off x="4879850" y="3733798"/>
            <a:ext cx="2604043" cy="221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822960" y="286603"/>
            <a:ext cx="7543800" cy="1365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CA"/>
              <a:t>What does CELA offer your child?</a:t>
            </a:r>
            <a:endParaRPr/>
          </a:p>
        </p:txBody>
      </p:sp>
      <p:sp>
        <p:nvSpPr>
          <p:cNvPr id="183" name="Google Shape;183;p23"/>
          <p:cNvSpPr txBox="1"/>
          <p:nvPr>
            <p:ph idx="1" type="body"/>
          </p:nvPr>
        </p:nvSpPr>
        <p:spPr>
          <a:xfrm>
            <a:off x="822960" y="1845734"/>
            <a:ext cx="7543800" cy="4023300"/>
          </a:xfrm>
          <a:prstGeom prst="rect">
            <a:avLst/>
          </a:prstGeom>
          <a:noFill/>
          <a:ln>
            <a:noFill/>
          </a:ln>
        </p:spPr>
        <p:txBody>
          <a:bodyPr anchorCtr="0" anchor="t" bIns="45700" lIns="0" spcFirstLastPara="1" rIns="0" wrap="square" tIns="45700">
            <a:noAutofit/>
          </a:bodyPr>
          <a:lstStyle/>
          <a:p>
            <a:pPr indent="-374650" lvl="0" marL="457200" rtl="0" algn="l">
              <a:lnSpc>
                <a:spcPct val="90000"/>
              </a:lnSpc>
              <a:spcBef>
                <a:spcPts val="0"/>
              </a:spcBef>
              <a:spcAft>
                <a:spcPts val="0"/>
              </a:spcAft>
              <a:buSzPts val="2300"/>
              <a:buChar char=" "/>
            </a:pPr>
            <a:r>
              <a:rPr b="1" lang="en-CA" sz="2300"/>
              <a:t>Choice </a:t>
            </a:r>
            <a:endParaRPr b="1" sz="2300"/>
          </a:p>
          <a:p>
            <a:pPr indent="-374650" lvl="1" marL="914400" rtl="0" algn="l">
              <a:lnSpc>
                <a:spcPct val="90000"/>
              </a:lnSpc>
              <a:spcBef>
                <a:spcPts val="0"/>
              </a:spcBef>
              <a:spcAft>
                <a:spcPts val="0"/>
              </a:spcAft>
              <a:buSzPts val="2300"/>
              <a:buChar char="◦"/>
            </a:pPr>
            <a:r>
              <a:rPr lang="en-CA" sz="2300"/>
              <a:t>800,000 titles for kids, teens and adults</a:t>
            </a:r>
            <a:endParaRPr sz="2300"/>
          </a:p>
          <a:p>
            <a:pPr indent="-374650" lvl="1" marL="914400" rtl="0" algn="l">
              <a:lnSpc>
                <a:spcPct val="90000"/>
              </a:lnSpc>
              <a:spcBef>
                <a:spcPts val="0"/>
              </a:spcBef>
              <a:spcAft>
                <a:spcPts val="0"/>
              </a:spcAft>
              <a:buSzPts val="2300"/>
              <a:buChar char="◦"/>
            </a:pPr>
            <a:r>
              <a:rPr lang="en-CA" sz="2300"/>
              <a:t>bilingual books and magazines and newspapers </a:t>
            </a:r>
            <a:endParaRPr sz="2300"/>
          </a:p>
          <a:p>
            <a:pPr indent="0" lvl="0" marL="914400" rtl="0" algn="l">
              <a:lnSpc>
                <a:spcPct val="90000"/>
              </a:lnSpc>
              <a:spcBef>
                <a:spcPts val="0"/>
              </a:spcBef>
              <a:spcAft>
                <a:spcPts val="0"/>
              </a:spcAft>
              <a:buNone/>
            </a:pPr>
            <a:r>
              <a:t/>
            </a:r>
            <a:endParaRPr sz="2300"/>
          </a:p>
          <a:p>
            <a:pPr indent="-374650" lvl="0" marL="457200" rtl="0" algn="l">
              <a:lnSpc>
                <a:spcPct val="90000"/>
              </a:lnSpc>
              <a:spcBef>
                <a:spcPts val="0"/>
              </a:spcBef>
              <a:spcAft>
                <a:spcPts val="0"/>
              </a:spcAft>
              <a:buSzPts val="2300"/>
              <a:buChar char=" "/>
            </a:pPr>
            <a:r>
              <a:rPr b="1" lang="en-CA" sz="2300"/>
              <a:t>Titles in different formats</a:t>
            </a:r>
            <a:endParaRPr b="1" sz="2300"/>
          </a:p>
          <a:p>
            <a:pPr indent="-374650" lvl="1" marL="914400" rtl="0" algn="l">
              <a:lnSpc>
                <a:spcPct val="90000"/>
              </a:lnSpc>
              <a:spcBef>
                <a:spcPts val="0"/>
              </a:spcBef>
              <a:spcAft>
                <a:spcPts val="0"/>
              </a:spcAft>
              <a:buSzPts val="2300"/>
              <a:buChar char="◦"/>
            </a:pPr>
            <a:r>
              <a:rPr lang="en-CA" sz="2300"/>
              <a:t>DAISY audio and e-text books</a:t>
            </a:r>
            <a:endParaRPr sz="2300"/>
          </a:p>
          <a:p>
            <a:pPr indent="-374650" lvl="0" marL="457200" rtl="0" algn="l">
              <a:lnSpc>
                <a:spcPct val="90000"/>
              </a:lnSpc>
              <a:spcBef>
                <a:spcPts val="0"/>
              </a:spcBef>
              <a:spcAft>
                <a:spcPts val="0"/>
              </a:spcAft>
              <a:buSzPts val="2300"/>
              <a:buChar char=" "/>
            </a:pPr>
            <a:r>
              <a:t/>
            </a:r>
            <a:endParaRPr sz="2300"/>
          </a:p>
          <a:p>
            <a:pPr indent="-374650" lvl="0" marL="457200" rtl="0" algn="l">
              <a:lnSpc>
                <a:spcPct val="90000"/>
              </a:lnSpc>
              <a:spcBef>
                <a:spcPts val="0"/>
              </a:spcBef>
              <a:spcAft>
                <a:spcPts val="0"/>
              </a:spcAft>
              <a:buSzPts val="2300"/>
              <a:buChar char=" "/>
            </a:pPr>
            <a:r>
              <a:rPr b="1" lang="en-CA" sz="2300"/>
              <a:t>Support for reading apps, other reading technology</a:t>
            </a:r>
            <a:endParaRPr b="1" sz="2300"/>
          </a:p>
          <a:p>
            <a:pPr indent="-374650" lvl="1" marL="914400" rtl="0" algn="l">
              <a:lnSpc>
                <a:spcPct val="90000"/>
              </a:lnSpc>
              <a:spcBef>
                <a:spcPts val="0"/>
              </a:spcBef>
              <a:spcAft>
                <a:spcPts val="0"/>
              </a:spcAft>
              <a:buSzPts val="2300"/>
              <a:buChar char="◦"/>
            </a:pPr>
            <a:r>
              <a:rPr lang="en-CA" sz="2300"/>
              <a:t>Tutorials, videos and in-person help</a:t>
            </a:r>
            <a:endParaRPr sz="2300"/>
          </a:p>
          <a:p>
            <a:pPr indent="-374650" lvl="1" marL="914400" rtl="0" algn="l">
              <a:lnSpc>
                <a:spcPct val="90000"/>
              </a:lnSpc>
              <a:spcBef>
                <a:spcPts val="0"/>
              </a:spcBef>
              <a:spcAft>
                <a:spcPts val="0"/>
              </a:spcAft>
              <a:buSzPts val="2300"/>
              <a:buChar char="◦"/>
            </a:pPr>
            <a:r>
              <a:rPr lang="en-CA" sz="2300"/>
              <a:t>Contact Centre Monday to Friday, 8:00 am to 7:30 pm Eastern time</a:t>
            </a:r>
            <a:endParaRPr sz="2300"/>
          </a:p>
          <a:p>
            <a:pPr indent="-431800" lvl="0" marL="457200" rtl="0" algn="l">
              <a:lnSpc>
                <a:spcPct val="90000"/>
              </a:lnSpc>
              <a:spcBef>
                <a:spcPts val="0"/>
              </a:spcBef>
              <a:spcAft>
                <a:spcPts val="0"/>
              </a:spcAft>
              <a:buSzPts val="3200"/>
              <a:buChar char=" "/>
            </a:pPr>
            <a:r>
              <a:t/>
            </a:r>
            <a:endParaRPr sz="3200"/>
          </a:p>
        </p:txBody>
      </p:sp>
      <p:pic>
        <p:nvPicPr>
          <p:cNvPr id="184" name="Google Shape;184;p23"/>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822960" y="286603"/>
            <a:ext cx="7543800" cy="1365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CA"/>
              <a:t>Beyond “baby books”</a:t>
            </a:r>
            <a:endParaRPr/>
          </a:p>
        </p:txBody>
      </p:sp>
      <p:sp>
        <p:nvSpPr>
          <p:cNvPr id="190" name="Google Shape;190;p24"/>
          <p:cNvSpPr txBox="1"/>
          <p:nvPr>
            <p:ph idx="1" type="body"/>
          </p:nvPr>
        </p:nvSpPr>
        <p:spPr>
          <a:xfrm>
            <a:off x="822960" y="1845734"/>
            <a:ext cx="7543800" cy="4023300"/>
          </a:xfrm>
          <a:prstGeom prst="rect">
            <a:avLst/>
          </a:prstGeom>
          <a:noFill/>
          <a:ln>
            <a:noFill/>
          </a:ln>
        </p:spPr>
        <p:txBody>
          <a:bodyPr anchorCtr="0" anchor="t" bIns="45700" lIns="0" spcFirstLastPara="1" rIns="0" wrap="square" tIns="45700">
            <a:noAutofit/>
          </a:bodyPr>
          <a:lstStyle/>
          <a:p>
            <a:pPr indent="-374650" lvl="0" marL="457200" rtl="0" algn="l">
              <a:lnSpc>
                <a:spcPct val="90000"/>
              </a:lnSpc>
              <a:spcBef>
                <a:spcPts val="0"/>
              </a:spcBef>
              <a:spcAft>
                <a:spcPts val="0"/>
              </a:spcAft>
              <a:buSzPts val="2300"/>
              <a:buChar char="●"/>
            </a:pPr>
            <a:r>
              <a:rPr lang="en-CA" sz="2300"/>
              <a:t>popular chapter books, series</a:t>
            </a:r>
            <a:endParaRPr sz="2300"/>
          </a:p>
          <a:p>
            <a:pPr indent="-374650" lvl="0" marL="457200" rtl="0" algn="l">
              <a:lnSpc>
                <a:spcPct val="90000"/>
              </a:lnSpc>
              <a:spcBef>
                <a:spcPts val="0"/>
              </a:spcBef>
              <a:spcAft>
                <a:spcPts val="0"/>
              </a:spcAft>
              <a:buSzPts val="2300"/>
              <a:buChar char="●"/>
            </a:pPr>
            <a:r>
              <a:rPr lang="en-CA" sz="2300"/>
              <a:t>magazines</a:t>
            </a:r>
            <a:endParaRPr sz="2300"/>
          </a:p>
        </p:txBody>
      </p:sp>
      <p:pic>
        <p:nvPicPr>
          <p:cNvPr id="191" name="Google Shape;191;p24"/>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192" name="Google Shape;192;p24"/>
          <p:cNvPicPr preferRelativeResize="0"/>
          <p:nvPr/>
        </p:nvPicPr>
        <p:blipFill>
          <a:blip r:embed="rId4">
            <a:alphaModFix/>
          </a:blip>
          <a:stretch>
            <a:fillRect/>
          </a:stretch>
        </p:blipFill>
        <p:spPr>
          <a:xfrm>
            <a:off x="2722655" y="3429000"/>
            <a:ext cx="1538870" cy="2188900"/>
          </a:xfrm>
          <a:prstGeom prst="rect">
            <a:avLst/>
          </a:prstGeom>
          <a:noFill/>
          <a:ln>
            <a:noFill/>
          </a:ln>
        </p:spPr>
      </p:pic>
      <p:pic>
        <p:nvPicPr>
          <p:cNvPr id="193" name="Google Shape;193;p24"/>
          <p:cNvPicPr preferRelativeResize="0"/>
          <p:nvPr/>
        </p:nvPicPr>
        <p:blipFill>
          <a:blip r:embed="rId5">
            <a:alphaModFix/>
          </a:blip>
          <a:stretch>
            <a:fillRect/>
          </a:stretch>
        </p:blipFill>
        <p:spPr>
          <a:xfrm>
            <a:off x="6421350" y="3429012"/>
            <a:ext cx="1665824" cy="2188901"/>
          </a:xfrm>
          <a:prstGeom prst="rect">
            <a:avLst/>
          </a:prstGeom>
          <a:noFill/>
          <a:ln>
            <a:noFill/>
          </a:ln>
        </p:spPr>
      </p:pic>
      <p:pic>
        <p:nvPicPr>
          <p:cNvPr id="194" name="Google Shape;194;p24"/>
          <p:cNvPicPr preferRelativeResize="0"/>
          <p:nvPr/>
        </p:nvPicPr>
        <p:blipFill>
          <a:blip r:embed="rId6">
            <a:alphaModFix/>
          </a:blip>
          <a:stretch>
            <a:fillRect/>
          </a:stretch>
        </p:blipFill>
        <p:spPr>
          <a:xfrm>
            <a:off x="822950" y="3363463"/>
            <a:ext cx="1538875" cy="2319981"/>
          </a:xfrm>
          <a:prstGeom prst="rect">
            <a:avLst/>
          </a:prstGeom>
          <a:noFill/>
          <a:ln>
            <a:noFill/>
          </a:ln>
        </p:spPr>
      </p:pic>
      <p:pic>
        <p:nvPicPr>
          <p:cNvPr id="195" name="Google Shape;195;p24"/>
          <p:cNvPicPr preferRelativeResize="0"/>
          <p:nvPr/>
        </p:nvPicPr>
        <p:blipFill>
          <a:blip r:embed="rId7">
            <a:alphaModFix/>
          </a:blip>
          <a:stretch>
            <a:fillRect/>
          </a:stretch>
        </p:blipFill>
        <p:spPr>
          <a:xfrm>
            <a:off x="4572000" y="3405200"/>
            <a:ext cx="1538875" cy="223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ph type="title"/>
          </p:nvPr>
        </p:nvSpPr>
        <p:spPr>
          <a:xfrm>
            <a:off x="822960" y="286603"/>
            <a:ext cx="7543800" cy="1365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CA"/>
              <a:t>How to sign up?</a:t>
            </a:r>
            <a:endParaRPr/>
          </a:p>
        </p:txBody>
      </p:sp>
      <p:sp>
        <p:nvSpPr>
          <p:cNvPr id="201" name="Google Shape;201;p25"/>
          <p:cNvSpPr txBox="1"/>
          <p:nvPr>
            <p:ph idx="1" type="body"/>
          </p:nvPr>
        </p:nvSpPr>
        <p:spPr>
          <a:xfrm>
            <a:off x="822960" y="1845734"/>
            <a:ext cx="7543800" cy="4023300"/>
          </a:xfrm>
          <a:prstGeom prst="rect">
            <a:avLst/>
          </a:prstGeom>
          <a:noFill/>
          <a:ln>
            <a:noFill/>
          </a:ln>
        </p:spPr>
        <p:txBody>
          <a:bodyPr anchorCtr="0" anchor="t" bIns="45700" lIns="0" spcFirstLastPara="1" rIns="0" wrap="square" tIns="45700">
            <a:noAutofit/>
          </a:bodyPr>
          <a:lstStyle/>
          <a:p>
            <a:pPr indent="0" lvl="0" marL="0" rtl="0" algn="l">
              <a:lnSpc>
                <a:spcPct val="115000"/>
              </a:lnSpc>
              <a:spcBef>
                <a:spcPts val="800"/>
              </a:spcBef>
              <a:spcAft>
                <a:spcPts val="0"/>
              </a:spcAft>
              <a:buClr>
                <a:schemeClr val="dk1"/>
              </a:buClr>
              <a:buSzPts val="1100"/>
              <a:buFont typeface="Arial"/>
              <a:buNone/>
            </a:pPr>
            <a:r>
              <a:rPr lang="en-CA" sz="3200">
                <a:solidFill>
                  <a:schemeClr val="dk1"/>
                </a:solidFill>
                <a:latin typeface="Arial"/>
                <a:ea typeface="Arial"/>
                <a:cs typeface="Arial"/>
                <a:sym typeface="Arial"/>
              </a:rPr>
              <a:t>•</a:t>
            </a:r>
            <a:r>
              <a:rPr lang="en-CA" sz="3200">
                <a:solidFill>
                  <a:schemeClr val="dk1"/>
                </a:solidFill>
              </a:rPr>
              <a:t>P</a:t>
            </a:r>
            <a:r>
              <a:rPr lang="en-CA" sz="2500">
                <a:solidFill>
                  <a:schemeClr val="dk1"/>
                </a:solidFill>
              </a:rPr>
              <a:t>ublic library card is required</a:t>
            </a:r>
            <a:endParaRPr sz="25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CA" sz="2500">
                <a:solidFill>
                  <a:schemeClr val="dk1"/>
                </a:solidFill>
              </a:rPr>
              <a:t>•Go to</a:t>
            </a:r>
            <a:r>
              <a:rPr lang="en-CA" sz="2500">
                <a:solidFill>
                  <a:schemeClr val="dk1"/>
                </a:solidFill>
                <a:uFill>
                  <a:noFill/>
                </a:uFill>
                <a:hlinkClick r:id="rId3">
                  <a:extLst>
                    <a:ext uri="{A12FA001-AC4F-418D-AE19-62706E023703}">
                      <ahyp:hlinkClr val="tx"/>
                    </a:ext>
                  </a:extLst>
                </a:hlinkClick>
              </a:rPr>
              <a:t> </a:t>
            </a:r>
            <a:r>
              <a:rPr lang="en-CA" sz="2500" u="sng">
                <a:solidFill>
                  <a:schemeClr val="hlink"/>
                </a:solidFill>
                <a:hlinkClick r:id="rId4"/>
              </a:rPr>
              <a:t>https://celalibrary.ca/register</a:t>
            </a:r>
            <a:r>
              <a:rPr lang="en-CA" sz="2500">
                <a:solidFill>
                  <a:schemeClr val="dk1"/>
                </a:solidFill>
              </a:rPr>
              <a:t> or ask for assistance from public library. Public library staff can do the sign-up too.</a:t>
            </a:r>
            <a:endParaRPr sz="25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CA" sz="2500">
                <a:solidFill>
                  <a:schemeClr val="dk1"/>
                </a:solidFill>
              </a:rPr>
              <a:t>•Proof of disability is </a:t>
            </a:r>
            <a:r>
              <a:rPr b="1" lang="en-CA" sz="2500">
                <a:solidFill>
                  <a:schemeClr val="dk1"/>
                </a:solidFill>
              </a:rPr>
              <a:t>optional </a:t>
            </a:r>
            <a:r>
              <a:rPr lang="en-CA" sz="2500">
                <a:solidFill>
                  <a:schemeClr val="dk1"/>
                </a:solidFill>
              </a:rPr>
              <a:t>and provides access to Bookshare collection</a:t>
            </a:r>
            <a:endParaRPr sz="2500">
              <a:solidFill>
                <a:schemeClr val="dk1"/>
              </a:solidFill>
            </a:endParaRPr>
          </a:p>
          <a:p>
            <a:pPr indent="-254000" lvl="0" marL="457200" rtl="0" algn="l">
              <a:lnSpc>
                <a:spcPct val="90000"/>
              </a:lnSpc>
              <a:spcBef>
                <a:spcPts val="0"/>
              </a:spcBef>
              <a:spcAft>
                <a:spcPts val="0"/>
              </a:spcAft>
              <a:buSzPts val="3200"/>
              <a:buFont typeface="Calibri"/>
              <a:buNone/>
            </a:pPr>
            <a:r>
              <a:t/>
            </a:r>
            <a:endParaRPr sz="3200"/>
          </a:p>
        </p:txBody>
      </p:sp>
      <p:pic>
        <p:nvPicPr>
          <p:cNvPr id="202" name="Google Shape;202;p25"/>
          <p:cNvPicPr preferRelativeResize="0"/>
          <p:nvPr/>
        </p:nvPicPr>
        <p:blipFill rotWithShape="1">
          <a:blip r:embed="rId5">
            <a:alphaModFix/>
          </a:blip>
          <a:srcRect b="0" l="0" r="0" t="0"/>
          <a:stretch/>
        </p:blipFill>
        <p:spPr>
          <a:xfrm>
            <a:off x="8453132" y="5877271"/>
            <a:ext cx="598885" cy="354691"/>
          </a:xfrm>
          <a:prstGeom prst="rect">
            <a:avLst/>
          </a:prstGeom>
          <a:noFill/>
          <a:ln>
            <a:noFill/>
          </a:ln>
        </p:spPr>
      </p:pic>
      <p:pic>
        <p:nvPicPr>
          <p:cNvPr id="203" name="Google Shape;203;p25"/>
          <p:cNvPicPr preferRelativeResize="0"/>
          <p:nvPr/>
        </p:nvPicPr>
        <p:blipFill>
          <a:blip r:embed="rId6">
            <a:alphaModFix/>
          </a:blip>
          <a:stretch>
            <a:fillRect/>
          </a:stretch>
        </p:blipFill>
        <p:spPr>
          <a:xfrm>
            <a:off x="5292350" y="4173200"/>
            <a:ext cx="2734875" cy="205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ph type="title"/>
          </p:nvPr>
        </p:nvSpPr>
        <p:spPr>
          <a:xfrm>
            <a:off x="822960" y="286603"/>
            <a:ext cx="7543800" cy="1365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CA"/>
              <a:t>Educator Access and Client Access Support Programs</a:t>
            </a:r>
            <a:endParaRPr/>
          </a:p>
        </p:txBody>
      </p:sp>
      <p:sp>
        <p:nvSpPr>
          <p:cNvPr id="209" name="Google Shape;209;p26"/>
          <p:cNvSpPr txBox="1"/>
          <p:nvPr>
            <p:ph idx="1" type="body"/>
          </p:nvPr>
        </p:nvSpPr>
        <p:spPr>
          <a:xfrm>
            <a:off x="822950" y="1977000"/>
            <a:ext cx="3456600" cy="3579000"/>
          </a:xfrm>
          <a:prstGeom prst="rect">
            <a:avLst/>
          </a:prstGeom>
          <a:noFill/>
          <a:ln>
            <a:noFill/>
          </a:ln>
        </p:spPr>
        <p:txBody>
          <a:bodyPr anchorCtr="0" anchor="t" bIns="45700" lIns="0" spcFirstLastPara="1" rIns="0" wrap="square" tIns="45700">
            <a:noAutofit/>
          </a:bodyPr>
          <a:lstStyle/>
          <a:p>
            <a:pPr indent="-254000" lvl="0" marL="457200" rtl="0" algn="l">
              <a:lnSpc>
                <a:spcPct val="90000"/>
              </a:lnSpc>
              <a:spcBef>
                <a:spcPts val="0"/>
              </a:spcBef>
              <a:spcAft>
                <a:spcPts val="0"/>
              </a:spcAft>
              <a:buSzPts val="3200"/>
              <a:buFont typeface="Calibri"/>
              <a:buNone/>
            </a:pPr>
            <a:r>
              <a:rPr lang="en-CA" sz="3200"/>
              <a:t>Educator Access</a:t>
            </a:r>
            <a:endParaRPr sz="3200"/>
          </a:p>
          <a:p>
            <a:pPr indent="-254000" lvl="0" marL="457200" rtl="0" algn="l">
              <a:lnSpc>
                <a:spcPct val="90000"/>
              </a:lnSpc>
              <a:spcBef>
                <a:spcPts val="0"/>
              </a:spcBef>
              <a:spcAft>
                <a:spcPts val="0"/>
              </a:spcAft>
              <a:buSzPts val="3200"/>
              <a:buFont typeface="Calibri"/>
              <a:buNone/>
            </a:pPr>
            <a:r>
              <a:t/>
            </a:r>
            <a:endParaRPr sz="3200"/>
          </a:p>
          <a:p>
            <a:pPr indent="-374650" lvl="0" marL="457200" rtl="0" algn="l">
              <a:lnSpc>
                <a:spcPct val="100000"/>
              </a:lnSpc>
              <a:spcBef>
                <a:spcPts val="0"/>
              </a:spcBef>
              <a:spcAft>
                <a:spcPts val="0"/>
              </a:spcAft>
              <a:buClr>
                <a:schemeClr val="dk1"/>
              </a:buClr>
              <a:buSzPts val="2300"/>
              <a:buFont typeface="Calibri"/>
              <a:buChar char="●"/>
            </a:pPr>
            <a:r>
              <a:rPr lang="en-CA" sz="2300">
                <a:solidFill>
                  <a:schemeClr val="dk1"/>
                </a:solidFill>
              </a:rPr>
              <a:t>Teachers, Teachers Assistants/Aides</a:t>
            </a:r>
            <a:endParaRPr sz="2300">
              <a:solidFill>
                <a:schemeClr val="dk1"/>
              </a:solidFill>
            </a:endParaRPr>
          </a:p>
          <a:p>
            <a:pPr indent="-374650" lvl="0" marL="457200" rtl="0" algn="l">
              <a:lnSpc>
                <a:spcPct val="100000"/>
              </a:lnSpc>
              <a:spcBef>
                <a:spcPts val="0"/>
              </a:spcBef>
              <a:spcAft>
                <a:spcPts val="0"/>
              </a:spcAft>
              <a:buClr>
                <a:schemeClr val="dk1"/>
              </a:buClr>
              <a:buSzPts val="2300"/>
              <a:buFont typeface="Calibri"/>
              <a:buChar char="●"/>
            </a:pPr>
            <a:r>
              <a:rPr lang="en-CA" sz="2300">
                <a:solidFill>
                  <a:schemeClr val="dk1"/>
                </a:solidFill>
              </a:rPr>
              <a:t>School Librarians</a:t>
            </a:r>
            <a:endParaRPr sz="2300">
              <a:solidFill>
                <a:schemeClr val="dk1"/>
              </a:solidFill>
            </a:endParaRPr>
          </a:p>
          <a:p>
            <a:pPr indent="-374650" lvl="0" marL="457200" rtl="0" algn="l">
              <a:lnSpc>
                <a:spcPct val="100000"/>
              </a:lnSpc>
              <a:spcBef>
                <a:spcPts val="0"/>
              </a:spcBef>
              <a:spcAft>
                <a:spcPts val="0"/>
              </a:spcAft>
              <a:buClr>
                <a:schemeClr val="dk1"/>
              </a:buClr>
              <a:buSzPts val="2300"/>
              <a:buFont typeface="Arial"/>
              <a:buChar char="●"/>
            </a:pPr>
            <a:r>
              <a:rPr lang="en-CA" sz="2300">
                <a:solidFill>
                  <a:schemeClr val="dk1"/>
                </a:solidFill>
              </a:rPr>
              <a:t>Learning Assistants</a:t>
            </a:r>
            <a:endParaRPr sz="2300">
              <a:solidFill>
                <a:schemeClr val="dk1"/>
              </a:solidFill>
            </a:endParaRPr>
          </a:p>
          <a:p>
            <a:pPr indent="-374650" lvl="0" marL="457200" rtl="0" algn="l">
              <a:lnSpc>
                <a:spcPct val="100000"/>
              </a:lnSpc>
              <a:spcBef>
                <a:spcPts val="0"/>
              </a:spcBef>
              <a:spcAft>
                <a:spcPts val="0"/>
              </a:spcAft>
              <a:buClr>
                <a:schemeClr val="dk1"/>
              </a:buClr>
              <a:buSzPts val="2300"/>
              <a:buFont typeface="Arial"/>
              <a:buChar char="●"/>
            </a:pPr>
            <a:r>
              <a:rPr lang="en-CA" sz="2300">
                <a:solidFill>
                  <a:schemeClr val="dk1"/>
                </a:solidFill>
              </a:rPr>
              <a:t>Learning Resource Teacher</a:t>
            </a:r>
            <a:endParaRPr sz="2300">
              <a:solidFill>
                <a:schemeClr val="dk1"/>
              </a:solidFill>
            </a:endParaRPr>
          </a:p>
          <a:p>
            <a:pPr indent="-254000" lvl="0" marL="457200" rtl="0" algn="l">
              <a:lnSpc>
                <a:spcPct val="90000"/>
              </a:lnSpc>
              <a:spcBef>
                <a:spcPts val="0"/>
              </a:spcBef>
              <a:spcAft>
                <a:spcPts val="0"/>
              </a:spcAft>
              <a:buSzPts val="3200"/>
              <a:buFont typeface="Calibri"/>
              <a:buNone/>
            </a:pPr>
            <a:r>
              <a:t/>
            </a:r>
            <a:endParaRPr sz="3200"/>
          </a:p>
        </p:txBody>
      </p:sp>
      <p:pic>
        <p:nvPicPr>
          <p:cNvPr id="210" name="Google Shape;210;p26"/>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
        <p:nvSpPr>
          <p:cNvPr id="211" name="Google Shape;211;p26"/>
          <p:cNvSpPr txBox="1"/>
          <p:nvPr/>
        </p:nvSpPr>
        <p:spPr>
          <a:xfrm>
            <a:off x="4404875" y="1904250"/>
            <a:ext cx="4197300" cy="3724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CA" sz="3200">
                <a:latin typeface="Calibri"/>
                <a:ea typeface="Calibri"/>
                <a:cs typeface="Calibri"/>
                <a:sym typeface="Calibri"/>
              </a:rPr>
              <a:t>Client Access Support</a:t>
            </a:r>
            <a:endParaRPr sz="3200">
              <a:latin typeface="Calibri"/>
              <a:ea typeface="Calibri"/>
              <a:cs typeface="Calibri"/>
              <a:sym typeface="Calibri"/>
            </a:endParaRPr>
          </a:p>
          <a:p>
            <a:pPr indent="0" lvl="0" marL="457200" rtl="0" algn="l">
              <a:spcBef>
                <a:spcPts val="0"/>
              </a:spcBef>
              <a:spcAft>
                <a:spcPts val="0"/>
              </a:spcAft>
              <a:buNone/>
            </a:pPr>
            <a:r>
              <a:t/>
            </a:r>
            <a:endParaRPr sz="30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CA" sz="2300">
                <a:latin typeface="Calibri"/>
                <a:ea typeface="Calibri"/>
                <a:cs typeface="Calibri"/>
                <a:sym typeface="Calibri"/>
              </a:rPr>
              <a:t>Occupational Therapists</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CA" sz="2300">
                <a:latin typeface="Calibri"/>
                <a:ea typeface="Calibri"/>
                <a:cs typeface="Calibri"/>
                <a:sym typeface="Calibri"/>
              </a:rPr>
              <a:t>Speech/Language Pathologists</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CA" sz="2300">
                <a:latin typeface="Calibri"/>
                <a:ea typeface="Calibri"/>
                <a:cs typeface="Calibri"/>
                <a:sym typeface="Calibri"/>
              </a:rPr>
              <a:t>Private Education Therapists</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822960" y="286603"/>
            <a:ext cx="7543800" cy="1365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CA"/>
              <a:t>How to read books from CELA?</a:t>
            </a:r>
            <a:endParaRPr/>
          </a:p>
        </p:txBody>
      </p:sp>
      <p:sp>
        <p:nvSpPr>
          <p:cNvPr id="217" name="Google Shape;217;p27"/>
          <p:cNvSpPr txBox="1"/>
          <p:nvPr>
            <p:ph idx="1" type="body"/>
          </p:nvPr>
        </p:nvSpPr>
        <p:spPr>
          <a:xfrm>
            <a:off x="822955" y="1845725"/>
            <a:ext cx="3749100" cy="4023300"/>
          </a:xfrm>
          <a:prstGeom prst="rect">
            <a:avLst/>
          </a:prstGeom>
          <a:noFill/>
          <a:ln>
            <a:noFill/>
          </a:ln>
        </p:spPr>
        <p:txBody>
          <a:bodyPr anchorCtr="0" anchor="t" bIns="45700" lIns="0" spcFirstLastPara="1" rIns="0" wrap="square" tIns="45700">
            <a:noAutofit/>
          </a:bodyPr>
          <a:lstStyle/>
          <a:p>
            <a:pPr indent="0" lvl="0" marL="457200" rtl="0" algn="l">
              <a:lnSpc>
                <a:spcPct val="90000"/>
              </a:lnSpc>
              <a:spcBef>
                <a:spcPts val="0"/>
              </a:spcBef>
              <a:spcAft>
                <a:spcPts val="0"/>
              </a:spcAft>
              <a:buNone/>
            </a:pPr>
            <a:r>
              <a:rPr b="1" lang="en-CA" sz="2800"/>
              <a:t>Tablet or phone</a:t>
            </a:r>
            <a:endParaRPr b="1" sz="2800"/>
          </a:p>
          <a:p>
            <a:pPr indent="0" lvl="0" marL="457200" rtl="0" algn="l">
              <a:lnSpc>
                <a:spcPct val="90000"/>
              </a:lnSpc>
              <a:spcBef>
                <a:spcPts val="0"/>
              </a:spcBef>
              <a:spcAft>
                <a:spcPts val="0"/>
              </a:spcAft>
              <a:buNone/>
            </a:pPr>
            <a:r>
              <a:t/>
            </a:r>
            <a:endParaRPr sz="3000"/>
          </a:p>
          <a:p>
            <a:pPr indent="0" lvl="0" marL="457200" rtl="0" algn="l">
              <a:lnSpc>
                <a:spcPct val="90000"/>
              </a:lnSpc>
              <a:spcBef>
                <a:spcPts val="0"/>
              </a:spcBef>
              <a:spcAft>
                <a:spcPts val="0"/>
              </a:spcAft>
              <a:buNone/>
            </a:pPr>
            <a:r>
              <a:rPr lang="en-CA" sz="2300"/>
              <a:t>EasyReader</a:t>
            </a:r>
            <a:endParaRPr sz="2300"/>
          </a:p>
          <a:p>
            <a:pPr indent="0" lvl="0" marL="457200" rtl="0" algn="l">
              <a:lnSpc>
                <a:spcPct val="90000"/>
              </a:lnSpc>
              <a:spcBef>
                <a:spcPts val="0"/>
              </a:spcBef>
              <a:spcAft>
                <a:spcPts val="0"/>
              </a:spcAft>
              <a:buNone/>
            </a:pPr>
            <a:r>
              <a:rPr lang="en-CA" sz="2300"/>
              <a:t>Voice Dream Reader</a:t>
            </a:r>
            <a:endParaRPr sz="2300"/>
          </a:p>
          <a:p>
            <a:pPr indent="0" lvl="0" marL="457200" rtl="0" algn="l">
              <a:lnSpc>
                <a:spcPct val="90000"/>
              </a:lnSpc>
              <a:spcBef>
                <a:spcPts val="0"/>
              </a:spcBef>
              <a:spcAft>
                <a:spcPts val="0"/>
              </a:spcAft>
              <a:buNone/>
            </a:pPr>
            <a:r>
              <a:rPr lang="en-CA" sz="3000"/>
              <a:t> </a:t>
            </a:r>
            <a:endParaRPr sz="2800"/>
          </a:p>
          <a:p>
            <a:pPr indent="-361950" lvl="0" marL="457200" rtl="0" algn="l">
              <a:lnSpc>
                <a:spcPct val="90000"/>
              </a:lnSpc>
              <a:spcBef>
                <a:spcPts val="0"/>
              </a:spcBef>
              <a:spcAft>
                <a:spcPts val="0"/>
              </a:spcAft>
              <a:buSzPts val="2100"/>
              <a:buChar char="●"/>
            </a:pPr>
            <a:r>
              <a:rPr lang="en-CA" sz="2100"/>
              <a:t>synchronous audio and e-text reader </a:t>
            </a:r>
            <a:endParaRPr sz="2100"/>
          </a:p>
          <a:p>
            <a:pPr indent="-361950" lvl="0" marL="457200" rtl="0" algn="l">
              <a:lnSpc>
                <a:spcPct val="90000"/>
              </a:lnSpc>
              <a:spcBef>
                <a:spcPts val="0"/>
              </a:spcBef>
              <a:spcAft>
                <a:spcPts val="0"/>
              </a:spcAft>
              <a:buSzPts val="2100"/>
              <a:buChar char="●"/>
            </a:pPr>
            <a:r>
              <a:rPr lang="en-CA" sz="2100"/>
              <a:t>i0S and Android</a:t>
            </a:r>
            <a:endParaRPr sz="2100"/>
          </a:p>
          <a:p>
            <a:pPr indent="-361950" lvl="0" marL="457200" rtl="0" algn="l">
              <a:lnSpc>
                <a:spcPct val="90000"/>
              </a:lnSpc>
              <a:spcBef>
                <a:spcPts val="0"/>
              </a:spcBef>
              <a:spcAft>
                <a:spcPts val="0"/>
              </a:spcAft>
              <a:buSzPts val="2100"/>
              <a:buChar char="●"/>
            </a:pPr>
            <a:r>
              <a:rPr lang="en-CA" sz="2100"/>
              <a:t>EasyReader (free) Voice Dream Reader ($ US)</a:t>
            </a:r>
            <a:endParaRPr sz="2100"/>
          </a:p>
          <a:p>
            <a:pPr indent="0" lvl="0" marL="457200" rtl="0" algn="l">
              <a:lnSpc>
                <a:spcPct val="90000"/>
              </a:lnSpc>
              <a:spcBef>
                <a:spcPts val="0"/>
              </a:spcBef>
              <a:spcAft>
                <a:spcPts val="0"/>
              </a:spcAft>
              <a:buNone/>
            </a:pPr>
            <a:r>
              <a:t/>
            </a:r>
            <a:endParaRPr sz="3200"/>
          </a:p>
          <a:p>
            <a:pPr indent="0" lvl="0" marL="457200" rtl="0" algn="l">
              <a:lnSpc>
                <a:spcPct val="90000"/>
              </a:lnSpc>
              <a:spcBef>
                <a:spcPts val="0"/>
              </a:spcBef>
              <a:spcAft>
                <a:spcPts val="0"/>
              </a:spcAft>
              <a:buNone/>
            </a:pPr>
            <a:r>
              <a:t/>
            </a:r>
            <a:endParaRPr sz="3200"/>
          </a:p>
        </p:txBody>
      </p:sp>
      <p:pic>
        <p:nvPicPr>
          <p:cNvPr id="218" name="Google Shape;218;p27"/>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219" name="Google Shape;219;p27"/>
          <p:cNvPicPr preferRelativeResize="0"/>
          <p:nvPr/>
        </p:nvPicPr>
        <p:blipFill>
          <a:blip r:embed="rId4">
            <a:alphaModFix/>
          </a:blip>
          <a:stretch>
            <a:fillRect/>
          </a:stretch>
        </p:blipFill>
        <p:spPr>
          <a:xfrm>
            <a:off x="6961650" y="1989783"/>
            <a:ext cx="1680836" cy="3735192"/>
          </a:xfrm>
          <a:prstGeom prst="rect">
            <a:avLst/>
          </a:prstGeom>
          <a:noFill/>
          <a:ln>
            <a:noFill/>
          </a:ln>
        </p:spPr>
      </p:pic>
      <p:pic>
        <p:nvPicPr>
          <p:cNvPr id="220" name="Google Shape;220;p27"/>
          <p:cNvPicPr preferRelativeResize="0"/>
          <p:nvPr/>
        </p:nvPicPr>
        <p:blipFill>
          <a:blip r:embed="rId5">
            <a:alphaModFix/>
          </a:blip>
          <a:stretch>
            <a:fillRect/>
          </a:stretch>
        </p:blipFill>
        <p:spPr>
          <a:xfrm>
            <a:off x="4489586" y="1975203"/>
            <a:ext cx="2120763" cy="37643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822960" y="286604"/>
            <a:ext cx="75438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CA"/>
              <a:t>How to read books from CELA?</a:t>
            </a:r>
            <a:endParaRPr/>
          </a:p>
        </p:txBody>
      </p:sp>
      <p:sp>
        <p:nvSpPr>
          <p:cNvPr id="227" name="Google Shape;227;p28"/>
          <p:cNvSpPr txBox="1"/>
          <p:nvPr>
            <p:ph idx="1" type="body"/>
          </p:nvPr>
        </p:nvSpPr>
        <p:spPr>
          <a:xfrm>
            <a:off x="822950" y="1883825"/>
            <a:ext cx="7276500" cy="21894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b="1" lang="en-CA" sz="2700"/>
              <a:t>Computer or laptop</a:t>
            </a:r>
            <a:endParaRPr b="1" sz="2700"/>
          </a:p>
          <a:p>
            <a:pPr indent="0" lvl="0" marL="0" rtl="0" algn="l">
              <a:lnSpc>
                <a:spcPct val="107916"/>
              </a:lnSpc>
              <a:spcBef>
                <a:spcPts val="200"/>
              </a:spcBef>
              <a:spcAft>
                <a:spcPts val="0"/>
              </a:spcAft>
              <a:buNone/>
            </a:pPr>
            <a:r>
              <a:t/>
            </a:r>
            <a:endParaRPr>
              <a:solidFill>
                <a:schemeClr val="dk1"/>
              </a:solidFill>
              <a:latin typeface="Verdana"/>
              <a:ea typeface="Verdana"/>
              <a:cs typeface="Verdana"/>
              <a:sym typeface="Verdana"/>
            </a:endParaRPr>
          </a:p>
          <a:p>
            <a:pPr indent="0" lvl="0" marL="0" rtl="0" algn="l">
              <a:lnSpc>
                <a:spcPct val="107916"/>
              </a:lnSpc>
              <a:spcBef>
                <a:spcPts val="0"/>
              </a:spcBef>
              <a:spcAft>
                <a:spcPts val="0"/>
              </a:spcAft>
              <a:buNone/>
            </a:pPr>
            <a:r>
              <a:rPr lang="en-CA">
                <a:solidFill>
                  <a:schemeClr val="dk1"/>
                </a:solidFill>
                <a:latin typeface="Verdana"/>
                <a:ea typeface="Verdana"/>
                <a:cs typeface="Verdana"/>
                <a:sym typeface="Verdana"/>
              </a:rPr>
              <a:t>Word, Epub, DAISY text or audio</a:t>
            </a:r>
            <a:endParaRPr>
              <a:solidFill>
                <a:schemeClr val="dk1"/>
              </a:solidFill>
              <a:latin typeface="Verdana"/>
              <a:ea typeface="Verdana"/>
              <a:cs typeface="Verdana"/>
              <a:sym typeface="Verdana"/>
            </a:endParaRPr>
          </a:p>
          <a:p>
            <a:pPr indent="-355600" lvl="0" marL="457200" rtl="0" algn="l">
              <a:lnSpc>
                <a:spcPct val="107916"/>
              </a:lnSpc>
              <a:spcBef>
                <a:spcPts val="0"/>
              </a:spcBef>
              <a:spcAft>
                <a:spcPts val="0"/>
              </a:spcAft>
              <a:buClr>
                <a:schemeClr val="dk1"/>
              </a:buClr>
              <a:buSzPts val="2000"/>
              <a:buFont typeface="Verdana"/>
              <a:buChar char="●"/>
            </a:pPr>
            <a:r>
              <a:rPr lang="en-CA">
                <a:solidFill>
                  <a:schemeClr val="dk1"/>
                </a:solidFill>
                <a:latin typeface="Verdana"/>
                <a:ea typeface="Verdana"/>
                <a:cs typeface="Verdana"/>
                <a:sym typeface="Verdana"/>
              </a:rPr>
              <a:t>Google Read &amp; Write, iBooks</a:t>
            </a:r>
            <a:endParaRPr>
              <a:solidFill>
                <a:schemeClr val="dk1"/>
              </a:solidFill>
              <a:latin typeface="Verdana"/>
              <a:ea typeface="Verdana"/>
              <a:cs typeface="Verdana"/>
              <a:sym typeface="Verdana"/>
            </a:endParaRPr>
          </a:p>
          <a:p>
            <a:pPr indent="-355600" lvl="0" marL="457200" rtl="0" algn="l">
              <a:lnSpc>
                <a:spcPct val="107916"/>
              </a:lnSpc>
              <a:spcBef>
                <a:spcPts val="0"/>
              </a:spcBef>
              <a:spcAft>
                <a:spcPts val="0"/>
              </a:spcAft>
              <a:buClr>
                <a:schemeClr val="dk1"/>
              </a:buClr>
              <a:buSzPts val="2000"/>
              <a:buFont typeface="Verdana"/>
              <a:buChar char="●"/>
            </a:pPr>
            <a:r>
              <a:rPr lang="en-CA">
                <a:solidFill>
                  <a:schemeClr val="dk1"/>
                </a:solidFill>
                <a:latin typeface="Verdana"/>
                <a:ea typeface="Verdana"/>
                <a:cs typeface="Verdana"/>
                <a:sym typeface="Verdana"/>
              </a:rPr>
              <a:t>Word, Immersive Reader</a:t>
            </a:r>
            <a:endParaRPr>
              <a:solidFill>
                <a:schemeClr val="dk1"/>
              </a:solidFill>
              <a:latin typeface="Verdana"/>
              <a:ea typeface="Verdana"/>
              <a:cs typeface="Verdana"/>
              <a:sym typeface="Verdana"/>
            </a:endParaRPr>
          </a:p>
          <a:p>
            <a:pPr indent="0" lvl="0" marL="457200" rtl="0" algn="l">
              <a:lnSpc>
                <a:spcPct val="107916"/>
              </a:lnSpc>
              <a:spcBef>
                <a:spcPts val="0"/>
              </a:spcBef>
              <a:spcAft>
                <a:spcPts val="0"/>
              </a:spcAft>
              <a:buNone/>
            </a:pPr>
            <a:r>
              <a:t/>
            </a:r>
            <a:endParaRPr sz="1200">
              <a:solidFill>
                <a:schemeClr val="dk1"/>
              </a:solidFill>
              <a:latin typeface="Verdana"/>
              <a:ea typeface="Verdana"/>
              <a:cs typeface="Verdana"/>
              <a:sym typeface="Verdana"/>
            </a:endParaRPr>
          </a:p>
          <a:p>
            <a:pPr indent="0" lvl="0" marL="0" rtl="0" algn="l">
              <a:lnSpc>
                <a:spcPct val="107916"/>
              </a:lnSpc>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l">
              <a:lnSpc>
                <a:spcPct val="107916"/>
              </a:lnSpc>
              <a:spcBef>
                <a:spcPts val="0"/>
              </a:spcBef>
              <a:spcAft>
                <a:spcPts val="0"/>
              </a:spcAft>
              <a:buClr>
                <a:schemeClr val="dk1"/>
              </a:buClr>
              <a:buSzPts val="1200"/>
              <a:buFont typeface="Verdana"/>
              <a:buChar char=" "/>
            </a:pPr>
            <a:r>
              <a:t/>
            </a:r>
            <a:endParaRPr sz="1200">
              <a:solidFill>
                <a:schemeClr val="dk1"/>
              </a:solidFill>
              <a:latin typeface="Verdana"/>
              <a:ea typeface="Verdana"/>
              <a:cs typeface="Verdana"/>
              <a:sym typeface="Verdana"/>
            </a:endParaRPr>
          </a:p>
          <a:p>
            <a:pPr indent="0" lvl="0" marL="0" rtl="0" algn="l">
              <a:lnSpc>
                <a:spcPct val="107916"/>
              </a:lnSpc>
              <a:spcBef>
                <a:spcPts val="0"/>
              </a:spcBef>
              <a:spcAft>
                <a:spcPts val="0"/>
              </a:spcAft>
              <a:buNone/>
            </a:pPr>
            <a:r>
              <a:t/>
            </a:r>
            <a:endParaRPr/>
          </a:p>
        </p:txBody>
      </p:sp>
      <p:pic>
        <p:nvPicPr>
          <p:cNvPr id="228" name="Google Shape;228;p28"/>
          <p:cNvPicPr preferRelativeResize="0"/>
          <p:nvPr/>
        </p:nvPicPr>
        <p:blipFill>
          <a:blip r:embed="rId3">
            <a:alphaModFix/>
          </a:blip>
          <a:stretch>
            <a:fillRect/>
          </a:stretch>
        </p:blipFill>
        <p:spPr>
          <a:xfrm>
            <a:off x="1090101" y="4032175"/>
            <a:ext cx="6627900" cy="2189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822950" y="286598"/>
            <a:ext cx="7543800" cy="213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CA"/>
              <a:t>Building an accessible, appropriate and fun library (at home and school)</a:t>
            </a:r>
            <a:endParaRPr/>
          </a:p>
        </p:txBody>
      </p:sp>
      <p:sp>
        <p:nvSpPr>
          <p:cNvPr id="234" name="Google Shape;234;p29"/>
          <p:cNvSpPr txBox="1"/>
          <p:nvPr>
            <p:ph idx="1" type="body"/>
          </p:nvPr>
        </p:nvSpPr>
        <p:spPr>
          <a:xfrm>
            <a:off x="822950" y="2747350"/>
            <a:ext cx="3691500" cy="3360900"/>
          </a:xfrm>
          <a:prstGeom prst="rect">
            <a:avLst/>
          </a:prstGeom>
          <a:noFill/>
          <a:ln>
            <a:noFill/>
          </a:ln>
        </p:spPr>
        <p:txBody>
          <a:bodyPr anchorCtr="0" anchor="t" bIns="45700" lIns="0" spcFirstLastPara="1" rIns="0" wrap="square" tIns="45700">
            <a:noAutofit/>
          </a:bodyPr>
          <a:lstStyle/>
          <a:p>
            <a:pPr indent="0" lvl="0" marL="0" rtl="0" algn="l">
              <a:spcBef>
                <a:spcPts val="1200"/>
              </a:spcBef>
              <a:spcAft>
                <a:spcPts val="0"/>
              </a:spcAft>
              <a:buNone/>
            </a:pPr>
            <a:r>
              <a:rPr b="1" lang="en-CA" sz="2200"/>
              <a:t>Accessible books at your library</a:t>
            </a:r>
            <a:endParaRPr b="1" sz="2200"/>
          </a:p>
          <a:p>
            <a:pPr indent="0" lvl="0" marL="0" rtl="0" algn="l">
              <a:spcBef>
                <a:spcPts val="1200"/>
              </a:spcBef>
              <a:spcAft>
                <a:spcPts val="0"/>
              </a:spcAft>
              <a:buNone/>
            </a:pPr>
            <a:r>
              <a:rPr lang="en-CA" sz="2200"/>
              <a:t>Many public libraries offer:</a:t>
            </a:r>
            <a:endParaRPr sz="2200"/>
          </a:p>
          <a:p>
            <a:pPr indent="-355600" lvl="0" marL="457200" rtl="0" algn="l">
              <a:spcBef>
                <a:spcPts val="1200"/>
              </a:spcBef>
              <a:spcAft>
                <a:spcPts val="0"/>
              </a:spcAft>
              <a:buSzPts val="2000"/>
              <a:buChar char="●"/>
            </a:pPr>
            <a:r>
              <a:rPr lang="en-CA" sz="2200"/>
              <a:t>e-book and e-audiobook collections (e.g. Overdrive, RBDigital)</a:t>
            </a:r>
            <a:endParaRPr sz="2200"/>
          </a:p>
          <a:p>
            <a:pPr indent="-355600" lvl="0" marL="457200" rtl="0" algn="l">
              <a:spcBef>
                <a:spcPts val="0"/>
              </a:spcBef>
              <a:spcAft>
                <a:spcPts val="0"/>
              </a:spcAft>
              <a:buSzPts val="2000"/>
              <a:buChar char="●"/>
            </a:pPr>
            <a:r>
              <a:rPr lang="en-CA" sz="2200"/>
              <a:t>decodable readers</a:t>
            </a:r>
            <a:endParaRPr sz="2200"/>
          </a:p>
          <a:p>
            <a:pPr indent="-355600" lvl="0" marL="457200" rtl="0" algn="l">
              <a:spcBef>
                <a:spcPts val="0"/>
              </a:spcBef>
              <a:spcAft>
                <a:spcPts val="0"/>
              </a:spcAft>
              <a:buSzPts val="2000"/>
              <a:buChar char="●"/>
            </a:pPr>
            <a:r>
              <a:rPr lang="en-CA" sz="2200"/>
              <a:t>books in dyslexic font</a:t>
            </a:r>
            <a:endParaRPr sz="2200"/>
          </a:p>
          <a:p>
            <a:pPr indent="-355600" lvl="0" marL="457200" rtl="0" algn="l">
              <a:spcBef>
                <a:spcPts val="0"/>
              </a:spcBef>
              <a:spcAft>
                <a:spcPts val="0"/>
              </a:spcAft>
              <a:buSzPts val="2000"/>
              <a:buChar char="●"/>
            </a:pPr>
            <a:r>
              <a:rPr lang="en-CA" sz="2200"/>
              <a:t>assistive technology (Kurzweil, loan ipads, etc.)</a:t>
            </a:r>
            <a:endParaRPr sz="2200"/>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
            </a:pPr>
            <a:r>
              <a:t/>
            </a:r>
            <a:endParaRPr/>
          </a:p>
        </p:txBody>
      </p:sp>
      <p:pic>
        <p:nvPicPr>
          <p:cNvPr id="235" name="Google Shape;235;p29"/>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236" name="Google Shape;236;p29"/>
          <p:cNvPicPr preferRelativeResize="0"/>
          <p:nvPr/>
        </p:nvPicPr>
        <p:blipFill>
          <a:blip r:embed="rId4">
            <a:alphaModFix/>
          </a:blip>
          <a:stretch>
            <a:fillRect/>
          </a:stretch>
        </p:blipFill>
        <p:spPr>
          <a:xfrm>
            <a:off x="5122300" y="2803575"/>
            <a:ext cx="3691499" cy="25498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822950" y="286598"/>
            <a:ext cx="7543800" cy="213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CA"/>
              <a:t>Building an accessible, appropriate and fun library (at home and school)</a:t>
            </a:r>
            <a:endParaRPr/>
          </a:p>
        </p:txBody>
      </p:sp>
      <p:sp>
        <p:nvSpPr>
          <p:cNvPr id="242" name="Google Shape;242;p30"/>
          <p:cNvSpPr txBox="1"/>
          <p:nvPr>
            <p:ph idx="1" type="body"/>
          </p:nvPr>
        </p:nvSpPr>
        <p:spPr>
          <a:xfrm>
            <a:off x="705650" y="2933775"/>
            <a:ext cx="7661100" cy="2935200"/>
          </a:xfrm>
          <a:prstGeom prst="rect">
            <a:avLst/>
          </a:prstGeom>
          <a:noFill/>
          <a:ln>
            <a:noFill/>
          </a:ln>
        </p:spPr>
        <p:txBody>
          <a:bodyPr anchorCtr="0" anchor="t" bIns="45700" lIns="0" spcFirstLastPara="1" rIns="0" wrap="square" tIns="45700">
            <a:noAutofit/>
          </a:bodyPr>
          <a:lstStyle/>
          <a:p>
            <a:pPr indent="0" lvl="0" marL="0" rtl="0" algn="l">
              <a:spcBef>
                <a:spcPts val="1200"/>
              </a:spcBef>
              <a:spcAft>
                <a:spcPts val="0"/>
              </a:spcAft>
              <a:buNone/>
            </a:pPr>
            <a:r>
              <a:rPr b="1" lang="en-CA" sz="2200"/>
              <a:t>Handout: </a:t>
            </a:r>
            <a:r>
              <a:rPr lang="en-CA" sz="2200"/>
              <a:t>Publishers of Decodable Books</a:t>
            </a:r>
            <a:endParaRPr sz="2200"/>
          </a:p>
          <a:p>
            <a:pPr indent="0" lvl="0" marL="0" rtl="0" algn="l">
              <a:spcBef>
                <a:spcPts val="1200"/>
              </a:spcBef>
              <a:spcAft>
                <a:spcPts val="0"/>
              </a:spcAft>
              <a:buNone/>
            </a:pPr>
            <a:r>
              <a:rPr b="1" lang="en-CA" sz="2200"/>
              <a:t>Book recommendations through CELA:</a:t>
            </a:r>
            <a:r>
              <a:rPr lang="en-CA" sz="2200"/>
              <a:t> Kids and Teens page, New Titles, Kids and Teen Book Awards page</a:t>
            </a:r>
            <a:endParaRPr sz="2200"/>
          </a:p>
          <a:p>
            <a:pPr indent="0" lvl="0" marL="0" rtl="0" algn="l">
              <a:spcBef>
                <a:spcPts val="1200"/>
              </a:spcBef>
              <a:spcAft>
                <a:spcPts val="0"/>
              </a:spcAft>
              <a:buNone/>
            </a:pPr>
            <a:r>
              <a:rPr b="1" lang="en-CA" sz="2200"/>
              <a:t>Finding great books for kids:</a:t>
            </a:r>
            <a:r>
              <a:rPr lang="en-CA" sz="2200"/>
              <a:t> Canadian Children’s Book Centre, Forest of Reading, provincial reading program/summer reading club lists, GoodMinds.com (Indigenous), @FoldKids (diversity)</a:t>
            </a:r>
            <a:endParaRPr sz="2200"/>
          </a:p>
          <a:p>
            <a:pPr indent="0" lvl="0" marL="0" rtl="0" algn="l">
              <a:spcBef>
                <a:spcPts val="1200"/>
              </a:spcBef>
              <a:spcAft>
                <a:spcPts val="0"/>
              </a:spcAft>
              <a:buNone/>
            </a:pPr>
            <a:r>
              <a:t/>
            </a:r>
            <a:endParaRPr/>
          </a:p>
          <a:p>
            <a:pPr indent="0" lvl="0" marL="0" rtl="0" algn="l">
              <a:spcBef>
                <a:spcPts val="1200"/>
              </a:spcBef>
              <a:spcAft>
                <a:spcPts val="200"/>
              </a:spcAft>
              <a:buNone/>
            </a:pPr>
            <a:r>
              <a:t/>
            </a:r>
            <a:endParaRPr/>
          </a:p>
        </p:txBody>
      </p:sp>
      <p:pic>
        <p:nvPicPr>
          <p:cNvPr id="243" name="Google Shape;243;p30"/>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822960" y="286603"/>
            <a:ext cx="7543800" cy="136521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CA"/>
              <a:t>Questions?</a:t>
            </a:r>
            <a:endParaRPr/>
          </a:p>
        </p:txBody>
      </p:sp>
      <p:sp>
        <p:nvSpPr>
          <p:cNvPr id="249" name="Google Shape;249;p31"/>
          <p:cNvSpPr txBox="1"/>
          <p:nvPr>
            <p:ph idx="1" type="body"/>
          </p:nvPr>
        </p:nvSpPr>
        <p:spPr>
          <a:xfrm>
            <a:off x="822960" y="1845734"/>
            <a:ext cx="7543800" cy="402336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3200"/>
              <a:buNone/>
            </a:pPr>
            <a:r>
              <a:t/>
            </a:r>
            <a:endParaRPr sz="3200"/>
          </a:p>
        </p:txBody>
      </p:sp>
      <p:pic>
        <p:nvPicPr>
          <p:cNvPr id="250" name="Google Shape;250;p31"/>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822960" y="286603"/>
            <a:ext cx="7543800" cy="136521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CA"/>
              <a:t>Introductions</a:t>
            </a:r>
            <a:endParaRPr/>
          </a:p>
        </p:txBody>
      </p:sp>
      <p:pic>
        <p:nvPicPr>
          <p:cNvPr id="113" name="Google Shape;113;p14"/>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
        <p:nvSpPr>
          <p:cNvPr id="114" name="Google Shape;114;p14"/>
          <p:cNvSpPr txBox="1"/>
          <p:nvPr>
            <p:ph idx="1" type="body"/>
          </p:nvPr>
        </p:nvSpPr>
        <p:spPr>
          <a:xfrm>
            <a:off x="2699801" y="1845725"/>
            <a:ext cx="6114000" cy="4023300"/>
          </a:xfrm>
          <a:prstGeom prst="rect">
            <a:avLst/>
          </a:prstGeom>
          <a:noFill/>
          <a:ln>
            <a:noFill/>
          </a:ln>
        </p:spPr>
        <p:txBody>
          <a:bodyPr anchorCtr="0" anchor="t" bIns="45700" lIns="0" spcFirstLastPara="1" rIns="0" wrap="square" tIns="45700">
            <a:noAutofit/>
          </a:bodyPr>
          <a:lstStyle/>
          <a:p>
            <a:pPr indent="0" lvl="0" marL="91440" rtl="0" algn="l">
              <a:lnSpc>
                <a:spcPct val="80000"/>
              </a:lnSpc>
              <a:spcBef>
                <a:spcPts val="0"/>
              </a:spcBef>
              <a:spcAft>
                <a:spcPts val="0"/>
              </a:spcAft>
              <a:buSzPts val="2000"/>
              <a:buNone/>
            </a:pPr>
            <a:r>
              <a:t/>
            </a:r>
            <a:endParaRPr/>
          </a:p>
          <a:p>
            <a:pPr indent="0" lvl="0" marL="91440" rtl="0" algn="l">
              <a:lnSpc>
                <a:spcPct val="80000"/>
              </a:lnSpc>
              <a:spcBef>
                <a:spcPts val="1400"/>
              </a:spcBef>
              <a:spcAft>
                <a:spcPts val="0"/>
              </a:spcAft>
              <a:buSzPts val="2000"/>
              <a:buNone/>
            </a:pPr>
            <a:r>
              <a:t/>
            </a:r>
            <a:endParaRPr/>
          </a:p>
          <a:p>
            <a:pPr indent="-127000" lvl="0" marL="91440" rtl="0" algn="l">
              <a:lnSpc>
                <a:spcPct val="80000"/>
              </a:lnSpc>
              <a:spcBef>
                <a:spcPts val="1400"/>
              </a:spcBef>
              <a:spcAft>
                <a:spcPts val="0"/>
              </a:spcAft>
              <a:buSzPts val="2000"/>
              <a:buChar char=" "/>
            </a:pPr>
            <a:r>
              <a:rPr lang="en-CA"/>
              <a:t>Corey Zylstra, M.Ed., CEO and Founder, Reach OG Learning Centres</a:t>
            </a:r>
            <a:endParaRPr/>
          </a:p>
          <a:p>
            <a:pPr indent="0" lvl="0" marL="91440" rtl="0" algn="l">
              <a:lnSpc>
                <a:spcPct val="80000"/>
              </a:lnSpc>
              <a:spcBef>
                <a:spcPts val="1400"/>
              </a:spcBef>
              <a:spcAft>
                <a:spcPts val="0"/>
              </a:spcAft>
              <a:buSzPts val="2000"/>
              <a:buNone/>
            </a:pPr>
            <a:r>
              <a:t/>
            </a:r>
            <a:endParaRPr/>
          </a:p>
          <a:p>
            <a:pPr indent="0" lvl="0" marL="91440" rtl="0" algn="l">
              <a:lnSpc>
                <a:spcPct val="80000"/>
              </a:lnSpc>
              <a:spcBef>
                <a:spcPts val="1400"/>
              </a:spcBef>
              <a:spcAft>
                <a:spcPts val="0"/>
              </a:spcAft>
              <a:buSzPts val="2000"/>
              <a:buNone/>
            </a:pPr>
            <a:r>
              <a:t/>
            </a:r>
            <a:endParaRPr/>
          </a:p>
          <a:p>
            <a:pPr indent="0" lvl="0" marL="91440" rtl="0" algn="l">
              <a:lnSpc>
                <a:spcPct val="80000"/>
              </a:lnSpc>
              <a:spcBef>
                <a:spcPts val="1400"/>
              </a:spcBef>
              <a:spcAft>
                <a:spcPts val="0"/>
              </a:spcAft>
              <a:buSzPts val="2000"/>
              <a:buNone/>
            </a:pPr>
            <a:r>
              <a:t/>
            </a:r>
            <a:endParaRPr/>
          </a:p>
          <a:p>
            <a:pPr indent="-127000" lvl="0" marL="91440" rtl="0" algn="l">
              <a:lnSpc>
                <a:spcPct val="80000"/>
              </a:lnSpc>
              <a:spcBef>
                <a:spcPts val="1400"/>
              </a:spcBef>
              <a:spcAft>
                <a:spcPts val="0"/>
              </a:spcAft>
              <a:buSzPts val="2000"/>
              <a:buChar char=" "/>
            </a:pPr>
            <a:r>
              <a:rPr lang="en-CA"/>
              <a:t>Rachel Breau, Manager, Member Services, Centre for Equitable Library Access</a:t>
            </a:r>
            <a:endParaRPr/>
          </a:p>
          <a:p>
            <a:pPr indent="-127000" lvl="0" marL="91440" rtl="0" algn="l">
              <a:lnSpc>
                <a:spcPct val="80000"/>
              </a:lnSpc>
              <a:spcBef>
                <a:spcPts val="1400"/>
              </a:spcBef>
              <a:spcAft>
                <a:spcPts val="0"/>
              </a:spcAft>
              <a:buSzPts val="2000"/>
              <a:buChar char=" "/>
            </a:pPr>
            <a:br>
              <a:rPr lang="en-CA"/>
            </a:br>
            <a:endParaRPr/>
          </a:p>
        </p:txBody>
      </p:sp>
      <p:pic>
        <p:nvPicPr>
          <p:cNvPr id="115" name="Google Shape;115;p14"/>
          <p:cNvPicPr preferRelativeResize="0"/>
          <p:nvPr/>
        </p:nvPicPr>
        <p:blipFill rotWithShape="1">
          <a:blip r:embed="rId4">
            <a:alphaModFix/>
          </a:blip>
          <a:srcRect b="970" l="0" r="0" t="970"/>
          <a:stretch/>
        </p:blipFill>
        <p:spPr>
          <a:xfrm>
            <a:off x="539550" y="2132851"/>
            <a:ext cx="1392242" cy="1365225"/>
          </a:xfrm>
          <a:prstGeom prst="rect">
            <a:avLst/>
          </a:prstGeom>
          <a:noFill/>
          <a:ln>
            <a:noFill/>
          </a:ln>
        </p:spPr>
      </p:pic>
      <p:pic>
        <p:nvPicPr>
          <p:cNvPr id="116" name="Google Shape;116;p14"/>
          <p:cNvPicPr preferRelativeResize="0"/>
          <p:nvPr/>
        </p:nvPicPr>
        <p:blipFill>
          <a:blip r:embed="rId5">
            <a:alphaModFix/>
          </a:blip>
          <a:stretch>
            <a:fillRect/>
          </a:stretch>
        </p:blipFill>
        <p:spPr>
          <a:xfrm>
            <a:off x="539550" y="4111225"/>
            <a:ext cx="1392250" cy="139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822960" y="286603"/>
            <a:ext cx="7543800" cy="136521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CA"/>
              <a:t>Agenda</a:t>
            </a:r>
            <a:endParaRPr/>
          </a:p>
        </p:txBody>
      </p:sp>
      <p:sp>
        <p:nvSpPr>
          <p:cNvPr id="122" name="Google Shape;122;p15"/>
          <p:cNvSpPr txBox="1"/>
          <p:nvPr>
            <p:ph idx="1" type="body"/>
          </p:nvPr>
        </p:nvSpPr>
        <p:spPr>
          <a:xfrm>
            <a:off x="800100" y="1789850"/>
            <a:ext cx="7543800" cy="4442100"/>
          </a:xfrm>
          <a:prstGeom prst="rect">
            <a:avLst/>
          </a:prstGeom>
          <a:noFill/>
          <a:ln>
            <a:noFill/>
          </a:ln>
        </p:spPr>
        <p:txBody>
          <a:bodyPr anchorCtr="0" anchor="t" bIns="45700" lIns="0" spcFirstLastPara="1" rIns="0" wrap="square" tIns="45700">
            <a:noAutofit/>
          </a:bodyPr>
          <a:lstStyle/>
          <a:p>
            <a:pPr indent="-373380" lvl="0" marL="457200" rtl="0" algn="l">
              <a:lnSpc>
                <a:spcPct val="70000"/>
              </a:lnSpc>
              <a:spcBef>
                <a:spcPts val="0"/>
              </a:spcBef>
              <a:spcAft>
                <a:spcPts val="0"/>
              </a:spcAft>
              <a:buSzPts val="2280"/>
              <a:buChar char="●"/>
            </a:pPr>
            <a:r>
              <a:rPr lang="en-CA" sz="2280"/>
              <a:t>The role of parents and other stakeholders to support reading at home</a:t>
            </a:r>
            <a:endParaRPr sz="2280"/>
          </a:p>
          <a:p>
            <a:pPr indent="0" lvl="0" marL="0" rtl="0" algn="l">
              <a:lnSpc>
                <a:spcPct val="70000"/>
              </a:lnSpc>
              <a:spcBef>
                <a:spcPts val="0"/>
              </a:spcBef>
              <a:spcAft>
                <a:spcPts val="0"/>
              </a:spcAft>
              <a:buNone/>
            </a:pPr>
            <a:r>
              <a:t/>
            </a:r>
            <a:endParaRPr sz="2280"/>
          </a:p>
          <a:p>
            <a:pPr indent="-373380" lvl="0" marL="457200" rtl="0" algn="l">
              <a:lnSpc>
                <a:spcPct val="70000"/>
              </a:lnSpc>
              <a:spcBef>
                <a:spcPts val="1600"/>
              </a:spcBef>
              <a:spcAft>
                <a:spcPts val="0"/>
              </a:spcAft>
              <a:buSzPts val="2280"/>
              <a:buChar char="●"/>
            </a:pPr>
            <a:r>
              <a:rPr lang="en-CA" sz="2280"/>
              <a:t>Appropriate and Accessible Content</a:t>
            </a:r>
            <a:endParaRPr sz="1800"/>
          </a:p>
          <a:p>
            <a:pPr indent="0" lvl="0" marL="0" rtl="0" algn="l">
              <a:lnSpc>
                <a:spcPct val="70000"/>
              </a:lnSpc>
              <a:spcBef>
                <a:spcPts val="600"/>
              </a:spcBef>
              <a:spcAft>
                <a:spcPts val="0"/>
              </a:spcAft>
              <a:buNone/>
            </a:pPr>
            <a:r>
              <a:t/>
            </a:r>
            <a:endParaRPr sz="2125"/>
          </a:p>
          <a:p>
            <a:pPr indent="0" lvl="0" marL="914400" rtl="0" algn="l">
              <a:lnSpc>
                <a:spcPct val="70000"/>
              </a:lnSpc>
              <a:spcBef>
                <a:spcPts val="600"/>
              </a:spcBef>
              <a:spcAft>
                <a:spcPts val="0"/>
              </a:spcAft>
              <a:buNone/>
            </a:pPr>
            <a:r>
              <a:t/>
            </a:r>
            <a:endParaRPr sz="2125"/>
          </a:p>
          <a:p>
            <a:pPr indent="-383222" lvl="0" marL="457200" rtl="0" algn="l">
              <a:lnSpc>
                <a:spcPct val="70000"/>
              </a:lnSpc>
              <a:spcBef>
                <a:spcPts val="1600"/>
              </a:spcBef>
              <a:spcAft>
                <a:spcPts val="0"/>
              </a:spcAft>
              <a:buSzPts val="2435"/>
              <a:buChar char="●"/>
            </a:pPr>
            <a:r>
              <a:rPr lang="en-CA" sz="2435"/>
              <a:t>Where can you find appropriate materials?</a:t>
            </a:r>
            <a:endParaRPr sz="2435"/>
          </a:p>
          <a:p>
            <a:pPr indent="0" lvl="0" marL="457200" rtl="0" algn="l">
              <a:lnSpc>
                <a:spcPct val="70000"/>
              </a:lnSpc>
              <a:spcBef>
                <a:spcPts val="1600"/>
              </a:spcBef>
              <a:spcAft>
                <a:spcPts val="0"/>
              </a:spcAft>
              <a:buNone/>
            </a:pPr>
            <a:r>
              <a:t/>
            </a:r>
            <a:endParaRPr sz="2435"/>
          </a:p>
          <a:p>
            <a:pPr indent="-373380" lvl="0" marL="457200" rtl="0" algn="l">
              <a:lnSpc>
                <a:spcPct val="70000"/>
              </a:lnSpc>
              <a:spcBef>
                <a:spcPts val="1400"/>
              </a:spcBef>
              <a:spcAft>
                <a:spcPts val="0"/>
              </a:spcAft>
              <a:buSzPts val="2280"/>
              <a:buChar char="●"/>
            </a:pPr>
            <a:r>
              <a:rPr lang="en-CA" sz="2280"/>
              <a:t>How can you build an accessible, appropriate and fun library (at home and school)?</a:t>
            </a:r>
            <a:endParaRPr sz="2280"/>
          </a:p>
          <a:p>
            <a:pPr indent="0" lvl="0" marL="0" rtl="0" algn="l">
              <a:lnSpc>
                <a:spcPct val="70000"/>
              </a:lnSpc>
              <a:spcBef>
                <a:spcPts val="1400"/>
              </a:spcBef>
              <a:spcAft>
                <a:spcPts val="0"/>
              </a:spcAft>
              <a:buNone/>
            </a:pPr>
            <a:r>
              <a:t/>
            </a:r>
            <a:endParaRPr sz="2280"/>
          </a:p>
          <a:p>
            <a:pPr indent="-373380" lvl="0" marL="457200" rtl="0" algn="l">
              <a:lnSpc>
                <a:spcPct val="70000"/>
              </a:lnSpc>
              <a:spcBef>
                <a:spcPts val="1400"/>
              </a:spcBef>
              <a:spcAft>
                <a:spcPts val="0"/>
              </a:spcAft>
              <a:buSzPts val="2280"/>
              <a:buChar char="●"/>
            </a:pPr>
            <a:r>
              <a:rPr lang="en-CA" sz="2280"/>
              <a:t>Q &amp; A</a:t>
            </a:r>
            <a:endParaRPr sz="2280"/>
          </a:p>
          <a:p>
            <a:pPr indent="-299720" lvl="0" marL="457200" rtl="0" algn="l">
              <a:lnSpc>
                <a:spcPct val="70000"/>
              </a:lnSpc>
              <a:spcBef>
                <a:spcPts val="1400"/>
              </a:spcBef>
              <a:spcAft>
                <a:spcPts val="0"/>
              </a:spcAft>
              <a:buSzPts val="2480"/>
              <a:buFont typeface="Calibri"/>
              <a:buNone/>
            </a:pPr>
            <a:r>
              <a:t/>
            </a:r>
            <a:endParaRPr sz="2480"/>
          </a:p>
          <a:p>
            <a:pPr indent="-299720" lvl="0" marL="457200" rtl="0" algn="l">
              <a:lnSpc>
                <a:spcPct val="70000"/>
              </a:lnSpc>
              <a:spcBef>
                <a:spcPts val="1400"/>
              </a:spcBef>
              <a:spcAft>
                <a:spcPts val="0"/>
              </a:spcAft>
              <a:buSzPts val="2480"/>
              <a:buFont typeface="Calibri"/>
              <a:buNone/>
            </a:pPr>
            <a:r>
              <a:t/>
            </a:r>
            <a:endParaRPr sz="2480"/>
          </a:p>
        </p:txBody>
      </p:sp>
      <p:pic>
        <p:nvPicPr>
          <p:cNvPr id="123" name="Google Shape;123;p15"/>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822960" y="286603"/>
            <a:ext cx="7543800" cy="136521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CA"/>
              <a:t>Supporting Reading at Home</a:t>
            </a:r>
            <a:endParaRPr/>
          </a:p>
        </p:txBody>
      </p:sp>
      <p:sp>
        <p:nvSpPr>
          <p:cNvPr id="129" name="Google Shape;129;p16"/>
          <p:cNvSpPr txBox="1"/>
          <p:nvPr>
            <p:ph idx="1" type="body"/>
          </p:nvPr>
        </p:nvSpPr>
        <p:spPr>
          <a:xfrm>
            <a:off x="822960" y="1845734"/>
            <a:ext cx="7543800" cy="4023360"/>
          </a:xfrm>
          <a:prstGeom prst="rect">
            <a:avLst/>
          </a:prstGeom>
          <a:noFill/>
          <a:ln>
            <a:noFill/>
          </a:ln>
        </p:spPr>
        <p:txBody>
          <a:bodyPr anchorCtr="0" anchor="t" bIns="45700" lIns="0" spcFirstLastPara="1" rIns="0" wrap="square" tIns="45700">
            <a:noAutofit/>
          </a:bodyPr>
          <a:lstStyle/>
          <a:p>
            <a:pPr indent="-254000" lvl="0" marL="457200" rtl="0" algn="l">
              <a:lnSpc>
                <a:spcPct val="90000"/>
              </a:lnSpc>
              <a:spcBef>
                <a:spcPts val="0"/>
              </a:spcBef>
              <a:spcAft>
                <a:spcPts val="0"/>
              </a:spcAft>
              <a:buSzPts val="3200"/>
              <a:buFont typeface="Calibri"/>
              <a:buNone/>
            </a:pPr>
            <a:r>
              <a:rPr lang="en-CA" sz="3200"/>
              <a:t>The Role of Parents</a:t>
            </a:r>
            <a:endParaRPr sz="3200"/>
          </a:p>
        </p:txBody>
      </p:sp>
      <p:pic>
        <p:nvPicPr>
          <p:cNvPr id="130" name="Google Shape;130;p16"/>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131" name="Google Shape;131;p16"/>
          <p:cNvPicPr preferRelativeResize="0"/>
          <p:nvPr/>
        </p:nvPicPr>
        <p:blipFill>
          <a:blip r:embed="rId4">
            <a:alphaModFix/>
          </a:blip>
          <a:stretch>
            <a:fillRect/>
          </a:stretch>
        </p:blipFill>
        <p:spPr>
          <a:xfrm>
            <a:off x="2303525" y="2953075"/>
            <a:ext cx="4286250" cy="2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ph type="title"/>
          </p:nvPr>
        </p:nvSpPr>
        <p:spPr>
          <a:xfrm>
            <a:off x="822960" y="286603"/>
            <a:ext cx="7543800" cy="136521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CA"/>
              <a:t>Dyslexia and other Reading Disabilities</a:t>
            </a:r>
            <a:endParaRPr/>
          </a:p>
        </p:txBody>
      </p:sp>
      <p:sp>
        <p:nvSpPr>
          <p:cNvPr id="137" name="Google Shape;137;p17"/>
          <p:cNvSpPr txBox="1"/>
          <p:nvPr>
            <p:ph idx="1" type="body"/>
          </p:nvPr>
        </p:nvSpPr>
        <p:spPr>
          <a:xfrm>
            <a:off x="822950" y="4200050"/>
            <a:ext cx="7543800" cy="1669500"/>
          </a:xfrm>
          <a:prstGeom prst="rect">
            <a:avLst/>
          </a:prstGeom>
          <a:noFill/>
          <a:ln>
            <a:noFill/>
          </a:ln>
        </p:spPr>
        <p:txBody>
          <a:bodyPr anchorCtr="0" anchor="ctr" bIns="45700" lIns="0" spcFirstLastPara="1" rIns="0" wrap="square" tIns="45700">
            <a:noAutofit/>
          </a:bodyPr>
          <a:lstStyle/>
          <a:p>
            <a:pPr indent="0" lvl="0" marL="0" rtl="0" algn="ctr">
              <a:lnSpc>
                <a:spcPct val="115000"/>
              </a:lnSpc>
              <a:spcBef>
                <a:spcPts val="0"/>
              </a:spcBef>
              <a:spcAft>
                <a:spcPts val="0"/>
              </a:spcAft>
              <a:buSzPts val="1100"/>
              <a:buFont typeface="Arial"/>
              <a:buNone/>
            </a:pPr>
            <a:r>
              <a:t/>
            </a:r>
            <a:endParaRPr sz="2700">
              <a:solidFill>
                <a:srgbClr val="323232"/>
              </a:solidFill>
              <a:latin typeface="Arial"/>
              <a:ea typeface="Arial"/>
              <a:cs typeface="Arial"/>
              <a:sym typeface="Arial"/>
            </a:endParaRPr>
          </a:p>
          <a:p>
            <a:pPr indent="0" lvl="0" marL="0" rtl="0" algn="ctr">
              <a:lnSpc>
                <a:spcPct val="115000"/>
              </a:lnSpc>
              <a:spcBef>
                <a:spcPts val="0"/>
              </a:spcBef>
              <a:spcAft>
                <a:spcPts val="0"/>
              </a:spcAft>
              <a:buSzPts val="1100"/>
              <a:buFont typeface="Arial"/>
              <a:buNone/>
            </a:pPr>
            <a:r>
              <a:rPr lang="en-CA" sz="2700">
                <a:solidFill>
                  <a:srgbClr val="323232"/>
                </a:solidFill>
                <a:latin typeface="Arial"/>
                <a:ea typeface="Arial"/>
                <a:cs typeface="Arial"/>
                <a:sym typeface="Arial"/>
              </a:rPr>
              <a:t>Word-level reading difficulties (dyslexia) affect a substantial portion of the general population, with some estimates ranging from 6 to 17%.</a:t>
            </a:r>
            <a:endParaRPr sz="2700">
              <a:solidFill>
                <a:srgbClr val="323232"/>
              </a:solidFill>
              <a:latin typeface="Arial"/>
              <a:ea typeface="Arial"/>
              <a:cs typeface="Arial"/>
              <a:sym typeface="Arial"/>
            </a:endParaRPr>
          </a:p>
          <a:p>
            <a:pPr indent="0" lvl="0" marL="0" rtl="0" algn="ctr">
              <a:lnSpc>
                <a:spcPct val="115000"/>
              </a:lnSpc>
              <a:spcBef>
                <a:spcPts val="0"/>
              </a:spcBef>
              <a:spcAft>
                <a:spcPts val="0"/>
              </a:spcAft>
              <a:buSzPts val="1100"/>
              <a:buFont typeface="Arial"/>
              <a:buNone/>
            </a:pPr>
            <a:r>
              <a:rPr i="1" lang="en-CA" sz="1450">
                <a:solidFill>
                  <a:srgbClr val="323232"/>
                </a:solidFill>
                <a:latin typeface="Arial"/>
                <a:ea typeface="Arial"/>
                <a:cs typeface="Arial"/>
                <a:sym typeface="Arial"/>
              </a:rPr>
              <a:t>Fletcher, 2009</a:t>
            </a:r>
            <a:endParaRPr i="1" sz="1450">
              <a:solidFill>
                <a:srgbClr val="323232"/>
              </a:solidFill>
              <a:latin typeface="Arial"/>
              <a:ea typeface="Arial"/>
              <a:cs typeface="Arial"/>
              <a:sym typeface="Arial"/>
            </a:endParaRPr>
          </a:p>
          <a:p>
            <a:pPr indent="0" lvl="0" marL="0" rtl="0" algn="l">
              <a:lnSpc>
                <a:spcPct val="115000"/>
              </a:lnSpc>
              <a:spcBef>
                <a:spcPts val="0"/>
              </a:spcBef>
              <a:spcAft>
                <a:spcPts val="0"/>
              </a:spcAft>
              <a:buSzPts val="1100"/>
              <a:buFont typeface="Arial"/>
              <a:buNone/>
            </a:pPr>
            <a:r>
              <a:t/>
            </a:r>
            <a:endParaRPr sz="3300">
              <a:solidFill>
                <a:srgbClr val="4C4C4C"/>
              </a:solidFill>
              <a:latin typeface="Arial"/>
              <a:ea typeface="Arial"/>
              <a:cs typeface="Arial"/>
              <a:sym typeface="Arial"/>
            </a:endParaRPr>
          </a:p>
        </p:txBody>
      </p:sp>
      <p:pic>
        <p:nvPicPr>
          <p:cNvPr id="138" name="Google Shape;138;p17"/>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139" name="Google Shape;139;p17"/>
          <p:cNvPicPr preferRelativeResize="0"/>
          <p:nvPr/>
        </p:nvPicPr>
        <p:blipFill>
          <a:blip r:embed="rId4">
            <a:alphaModFix/>
          </a:blip>
          <a:stretch>
            <a:fillRect/>
          </a:stretch>
        </p:blipFill>
        <p:spPr>
          <a:xfrm>
            <a:off x="3349475" y="1804219"/>
            <a:ext cx="2218925" cy="19926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idx="1" type="body"/>
          </p:nvPr>
        </p:nvSpPr>
        <p:spPr>
          <a:xfrm>
            <a:off x="822950" y="1805400"/>
            <a:ext cx="7543800" cy="4063500"/>
          </a:xfrm>
          <a:prstGeom prst="rect">
            <a:avLst/>
          </a:prstGeom>
          <a:noFill/>
          <a:ln>
            <a:noFill/>
          </a:ln>
        </p:spPr>
        <p:txBody>
          <a:bodyPr anchorCtr="0" anchor="t" bIns="45700" lIns="0" spcFirstLastPara="1" rIns="0" wrap="square" tIns="45700">
            <a:noAutofit/>
          </a:bodyPr>
          <a:lstStyle/>
          <a:p>
            <a:pPr indent="0" lvl="0" marL="0" rtl="0" algn="ctr">
              <a:lnSpc>
                <a:spcPct val="115000"/>
              </a:lnSpc>
              <a:spcBef>
                <a:spcPts val="0"/>
              </a:spcBef>
              <a:spcAft>
                <a:spcPts val="0"/>
              </a:spcAft>
              <a:buSzPts val="1100"/>
              <a:buFont typeface="Arial"/>
              <a:buNone/>
            </a:pPr>
            <a:r>
              <a:rPr lang="en-CA" sz="3300">
                <a:solidFill>
                  <a:srgbClr val="4C4C4C"/>
                </a:solidFill>
                <a:latin typeface="Arial"/>
                <a:ea typeface="Arial"/>
                <a:cs typeface="Arial"/>
                <a:sym typeface="Arial"/>
              </a:rPr>
              <a:t>Automatic reading is fast, accurate and effortless word identification at the single word level. The speed and accuracy with which single words are identified is the best predictor of  </a:t>
            </a:r>
            <a:r>
              <a:rPr b="1" lang="en-CA" sz="3300">
                <a:solidFill>
                  <a:srgbClr val="4C4C4C"/>
                </a:solidFill>
                <a:latin typeface="Arial"/>
                <a:ea typeface="Arial"/>
                <a:cs typeface="Arial"/>
                <a:sym typeface="Arial"/>
              </a:rPr>
              <a:t>comprehension</a:t>
            </a:r>
            <a:r>
              <a:rPr lang="en-CA" sz="3300">
                <a:solidFill>
                  <a:srgbClr val="4C4C4C"/>
                </a:solidFill>
                <a:latin typeface="Arial"/>
                <a:ea typeface="Arial"/>
                <a:cs typeface="Arial"/>
                <a:sym typeface="Arial"/>
              </a:rPr>
              <a:t>. </a:t>
            </a:r>
            <a:r>
              <a:rPr lang="en-CA" sz="2700">
                <a:solidFill>
                  <a:srgbClr val="4C4C4C"/>
                </a:solidFill>
                <a:latin typeface="Arial"/>
                <a:ea typeface="Arial"/>
                <a:cs typeface="Arial"/>
                <a:sym typeface="Arial"/>
              </a:rPr>
              <a:t>   </a:t>
            </a:r>
            <a:endParaRPr sz="2700">
              <a:solidFill>
                <a:srgbClr val="4C4C4C"/>
              </a:solidFill>
              <a:latin typeface="Arial"/>
              <a:ea typeface="Arial"/>
              <a:cs typeface="Arial"/>
              <a:sym typeface="Arial"/>
            </a:endParaRPr>
          </a:p>
          <a:p>
            <a:pPr indent="0" lvl="0" marL="0" rtl="0" algn="ctr">
              <a:lnSpc>
                <a:spcPct val="115000"/>
              </a:lnSpc>
              <a:spcBef>
                <a:spcPts val="0"/>
              </a:spcBef>
              <a:spcAft>
                <a:spcPts val="0"/>
              </a:spcAft>
              <a:buSzPts val="1100"/>
              <a:buFont typeface="Arial"/>
              <a:buNone/>
            </a:pPr>
            <a:r>
              <a:rPr i="1" lang="en-CA" sz="1450">
                <a:solidFill>
                  <a:srgbClr val="4C4C4C"/>
                </a:solidFill>
                <a:latin typeface="Arial"/>
                <a:ea typeface="Arial"/>
                <a:cs typeface="Arial"/>
                <a:sym typeface="Arial"/>
              </a:rPr>
              <a:t>Hook &amp; Jones, 2002</a:t>
            </a:r>
            <a:endParaRPr sz="3200"/>
          </a:p>
        </p:txBody>
      </p:sp>
      <p:pic>
        <p:nvPicPr>
          <p:cNvPr id="145" name="Google Shape;145;p18"/>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822960" y="286603"/>
            <a:ext cx="7543800" cy="13653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CA"/>
              <a:t>Dyslexia and other Reading Disabilities</a:t>
            </a:r>
            <a:endParaRPr/>
          </a:p>
        </p:txBody>
      </p:sp>
      <p:pic>
        <p:nvPicPr>
          <p:cNvPr id="151" name="Google Shape;151;p19"/>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152" name="Google Shape;152;p19"/>
          <p:cNvPicPr preferRelativeResize="0"/>
          <p:nvPr/>
        </p:nvPicPr>
        <p:blipFill>
          <a:blip r:embed="rId4">
            <a:alphaModFix/>
          </a:blip>
          <a:stretch>
            <a:fillRect/>
          </a:stretch>
        </p:blipFill>
        <p:spPr>
          <a:xfrm>
            <a:off x="1941075" y="1651903"/>
            <a:ext cx="5307553" cy="49012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0"/>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sp>
        <p:nvSpPr>
          <p:cNvPr id="158" name="Google Shape;158;p20"/>
          <p:cNvSpPr txBox="1"/>
          <p:nvPr>
            <p:ph idx="1" type="body"/>
          </p:nvPr>
        </p:nvSpPr>
        <p:spPr>
          <a:xfrm>
            <a:off x="822950" y="1893150"/>
            <a:ext cx="7791300" cy="3975900"/>
          </a:xfrm>
          <a:prstGeom prst="rect">
            <a:avLst/>
          </a:prstGeom>
          <a:noFill/>
          <a:ln>
            <a:noFill/>
          </a:ln>
        </p:spPr>
        <p:txBody>
          <a:bodyPr anchorCtr="0" anchor="t" bIns="45700" lIns="0" spcFirstLastPara="1" rIns="0" wrap="square" tIns="45700">
            <a:noAutofit/>
          </a:bodyPr>
          <a:lstStyle/>
          <a:p>
            <a:pPr indent="-254000" lvl="0" marL="457200" rtl="0" algn="l">
              <a:lnSpc>
                <a:spcPct val="115000"/>
              </a:lnSpc>
              <a:spcBef>
                <a:spcPts val="0"/>
              </a:spcBef>
              <a:spcAft>
                <a:spcPts val="0"/>
              </a:spcAft>
              <a:buSzPts val="3200"/>
              <a:buFont typeface="Calibri"/>
              <a:buNone/>
            </a:pPr>
            <a:r>
              <a:rPr lang="en-CA" sz="2700">
                <a:solidFill>
                  <a:srgbClr val="4C4C4C"/>
                </a:solidFill>
                <a:latin typeface="Arial"/>
                <a:ea typeface="Arial"/>
                <a:cs typeface="Arial"/>
                <a:sym typeface="Arial"/>
              </a:rPr>
              <a:t>Wordless </a:t>
            </a:r>
            <a:endParaRPr sz="2700">
              <a:solidFill>
                <a:srgbClr val="4C4C4C"/>
              </a:solidFill>
              <a:latin typeface="Arial"/>
              <a:ea typeface="Arial"/>
              <a:cs typeface="Arial"/>
              <a:sym typeface="Arial"/>
            </a:endParaRPr>
          </a:p>
          <a:p>
            <a:pPr indent="-254000" lvl="0" marL="457200" rtl="0" algn="l">
              <a:lnSpc>
                <a:spcPct val="115000"/>
              </a:lnSpc>
              <a:spcBef>
                <a:spcPts val="0"/>
              </a:spcBef>
              <a:spcAft>
                <a:spcPts val="0"/>
              </a:spcAft>
              <a:buSzPts val="3200"/>
              <a:buFont typeface="Calibri"/>
              <a:buNone/>
            </a:pPr>
            <a:r>
              <a:rPr lang="en-CA" sz="2700">
                <a:solidFill>
                  <a:srgbClr val="4C4C4C"/>
                </a:solidFill>
                <a:latin typeface="Arial"/>
                <a:ea typeface="Arial"/>
                <a:cs typeface="Arial"/>
                <a:sym typeface="Arial"/>
              </a:rPr>
              <a:t>Predictable</a:t>
            </a:r>
            <a:endParaRPr sz="2700">
              <a:solidFill>
                <a:srgbClr val="4C4C4C"/>
              </a:solidFill>
              <a:latin typeface="Arial"/>
              <a:ea typeface="Arial"/>
              <a:cs typeface="Arial"/>
              <a:sym typeface="Arial"/>
            </a:endParaRPr>
          </a:p>
          <a:p>
            <a:pPr indent="-254000" lvl="0" marL="457200" rtl="0" algn="l">
              <a:lnSpc>
                <a:spcPct val="115000"/>
              </a:lnSpc>
              <a:spcBef>
                <a:spcPts val="0"/>
              </a:spcBef>
              <a:spcAft>
                <a:spcPts val="0"/>
              </a:spcAft>
              <a:buSzPts val="3200"/>
              <a:buFont typeface="Calibri"/>
              <a:buNone/>
            </a:pPr>
            <a:r>
              <a:rPr lang="en-CA" sz="2700">
                <a:solidFill>
                  <a:srgbClr val="4C4C4C"/>
                </a:solidFill>
                <a:latin typeface="Arial"/>
                <a:ea typeface="Arial"/>
                <a:cs typeface="Arial"/>
                <a:sym typeface="Arial"/>
              </a:rPr>
              <a:t>Decodable (Phonics)</a:t>
            </a:r>
            <a:endParaRPr sz="2700">
              <a:solidFill>
                <a:srgbClr val="4C4C4C"/>
              </a:solidFill>
              <a:latin typeface="Arial"/>
              <a:ea typeface="Arial"/>
              <a:cs typeface="Arial"/>
              <a:sym typeface="Arial"/>
            </a:endParaRPr>
          </a:p>
          <a:p>
            <a:pPr indent="-254000" lvl="0" marL="457200" rtl="0" algn="l">
              <a:lnSpc>
                <a:spcPct val="115000"/>
              </a:lnSpc>
              <a:spcBef>
                <a:spcPts val="0"/>
              </a:spcBef>
              <a:spcAft>
                <a:spcPts val="0"/>
              </a:spcAft>
              <a:buSzPts val="3200"/>
              <a:buFont typeface="Calibri"/>
              <a:buNone/>
            </a:pPr>
            <a:r>
              <a:rPr lang="en-CA" sz="2700">
                <a:solidFill>
                  <a:srgbClr val="4C4C4C"/>
                </a:solidFill>
                <a:highlight>
                  <a:srgbClr val="FFFF00"/>
                </a:highlight>
                <a:latin typeface="Arial"/>
                <a:ea typeface="Arial"/>
                <a:cs typeface="Arial"/>
                <a:sym typeface="Arial"/>
              </a:rPr>
              <a:t>Controlled Decodable</a:t>
            </a:r>
            <a:endParaRPr sz="2700">
              <a:solidFill>
                <a:srgbClr val="4C4C4C"/>
              </a:solidFill>
              <a:highlight>
                <a:srgbClr val="FFFF00"/>
              </a:highlight>
              <a:latin typeface="Arial"/>
              <a:ea typeface="Arial"/>
              <a:cs typeface="Arial"/>
              <a:sym typeface="Arial"/>
            </a:endParaRPr>
          </a:p>
          <a:p>
            <a:pPr indent="-254000" lvl="0" marL="457200" rtl="0" algn="l">
              <a:lnSpc>
                <a:spcPct val="115000"/>
              </a:lnSpc>
              <a:spcBef>
                <a:spcPts val="0"/>
              </a:spcBef>
              <a:spcAft>
                <a:spcPts val="0"/>
              </a:spcAft>
              <a:buSzPts val="3200"/>
              <a:buFont typeface="Calibri"/>
              <a:buNone/>
            </a:pPr>
            <a:r>
              <a:rPr lang="en-CA" sz="2700">
                <a:solidFill>
                  <a:srgbClr val="4C4C4C"/>
                </a:solidFill>
                <a:latin typeface="Arial"/>
                <a:ea typeface="Arial"/>
                <a:cs typeface="Arial"/>
                <a:sym typeface="Arial"/>
              </a:rPr>
              <a:t>High Frequency</a:t>
            </a:r>
            <a:endParaRPr sz="2700">
              <a:solidFill>
                <a:srgbClr val="4C4C4C"/>
              </a:solidFill>
              <a:latin typeface="Arial"/>
              <a:ea typeface="Arial"/>
              <a:cs typeface="Arial"/>
              <a:sym typeface="Arial"/>
            </a:endParaRPr>
          </a:p>
          <a:p>
            <a:pPr indent="-254000" lvl="0" marL="457200" rtl="0" algn="l">
              <a:lnSpc>
                <a:spcPct val="115000"/>
              </a:lnSpc>
              <a:spcBef>
                <a:spcPts val="0"/>
              </a:spcBef>
              <a:spcAft>
                <a:spcPts val="0"/>
              </a:spcAft>
              <a:buSzPts val="3200"/>
              <a:buFont typeface="Calibri"/>
              <a:buNone/>
            </a:pPr>
            <a:r>
              <a:rPr lang="en-CA" sz="2700">
                <a:solidFill>
                  <a:srgbClr val="4C4C4C"/>
                </a:solidFill>
                <a:latin typeface="Arial"/>
                <a:ea typeface="Arial"/>
                <a:cs typeface="Arial"/>
                <a:sym typeface="Arial"/>
              </a:rPr>
              <a:t>Hi-lo</a:t>
            </a:r>
            <a:endParaRPr sz="2700">
              <a:solidFill>
                <a:srgbClr val="4C4C4C"/>
              </a:solidFill>
              <a:latin typeface="Arial"/>
              <a:ea typeface="Arial"/>
              <a:cs typeface="Arial"/>
              <a:sym typeface="Arial"/>
            </a:endParaRPr>
          </a:p>
          <a:p>
            <a:pPr indent="-254000" lvl="0" marL="457200" rtl="0" algn="l">
              <a:lnSpc>
                <a:spcPct val="115000"/>
              </a:lnSpc>
              <a:spcBef>
                <a:spcPts val="0"/>
              </a:spcBef>
              <a:spcAft>
                <a:spcPts val="0"/>
              </a:spcAft>
              <a:buSzPts val="3200"/>
              <a:buFont typeface="Calibri"/>
              <a:buNone/>
            </a:pPr>
            <a:r>
              <a:rPr lang="en-CA" sz="2700">
                <a:solidFill>
                  <a:srgbClr val="4C4C4C"/>
                </a:solidFill>
                <a:latin typeface="Arial"/>
                <a:ea typeface="Arial"/>
                <a:cs typeface="Arial"/>
                <a:sym typeface="Arial"/>
              </a:rPr>
              <a:t>Graphic Novels</a:t>
            </a:r>
            <a:endParaRPr sz="2700">
              <a:solidFill>
                <a:srgbClr val="4C4C4C"/>
              </a:solidFill>
              <a:latin typeface="Arial"/>
              <a:ea typeface="Arial"/>
              <a:cs typeface="Arial"/>
              <a:sym typeface="Arial"/>
            </a:endParaRPr>
          </a:p>
          <a:p>
            <a:pPr indent="-254000" lvl="0" marL="457200" rtl="0" algn="l">
              <a:lnSpc>
                <a:spcPct val="115000"/>
              </a:lnSpc>
              <a:spcBef>
                <a:spcPts val="0"/>
              </a:spcBef>
              <a:spcAft>
                <a:spcPts val="0"/>
              </a:spcAft>
              <a:buSzPts val="3200"/>
              <a:buFont typeface="Calibri"/>
              <a:buNone/>
            </a:pPr>
            <a:r>
              <a:rPr lang="en-CA" sz="2700">
                <a:solidFill>
                  <a:srgbClr val="4C4C4C"/>
                </a:solidFill>
                <a:latin typeface="Arial"/>
                <a:ea typeface="Arial"/>
                <a:cs typeface="Arial"/>
                <a:sym typeface="Arial"/>
              </a:rPr>
              <a:t>Audiobooks</a:t>
            </a:r>
            <a:endParaRPr sz="2700">
              <a:solidFill>
                <a:srgbClr val="4C4C4C"/>
              </a:solidFill>
              <a:latin typeface="Arial"/>
              <a:ea typeface="Arial"/>
              <a:cs typeface="Arial"/>
              <a:sym typeface="Arial"/>
            </a:endParaRPr>
          </a:p>
        </p:txBody>
      </p:sp>
      <p:sp>
        <p:nvSpPr>
          <p:cNvPr id="159" name="Google Shape;159;p20"/>
          <p:cNvSpPr txBox="1"/>
          <p:nvPr>
            <p:ph type="title"/>
          </p:nvPr>
        </p:nvSpPr>
        <p:spPr>
          <a:xfrm>
            <a:off x="822960" y="286603"/>
            <a:ext cx="7543800" cy="1365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CA"/>
              <a:t>Appropriate and Accessible Content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822950" y="286599"/>
            <a:ext cx="7543800" cy="1406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CA"/>
              <a:t>Read to them &amp; read with them </a:t>
            </a:r>
            <a:endParaRPr/>
          </a:p>
        </p:txBody>
      </p:sp>
      <p:pic>
        <p:nvPicPr>
          <p:cNvPr id="165" name="Google Shape;165;p21"/>
          <p:cNvPicPr preferRelativeResize="0"/>
          <p:nvPr/>
        </p:nvPicPr>
        <p:blipFill rotWithShape="1">
          <a:blip r:embed="rId3">
            <a:alphaModFix/>
          </a:blip>
          <a:srcRect b="0" l="0" r="0" t="0"/>
          <a:stretch/>
        </p:blipFill>
        <p:spPr>
          <a:xfrm>
            <a:off x="8453132" y="5877271"/>
            <a:ext cx="598885" cy="354691"/>
          </a:xfrm>
          <a:prstGeom prst="rect">
            <a:avLst/>
          </a:prstGeom>
          <a:noFill/>
          <a:ln>
            <a:noFill/>
          </a:ln>
        </p:spPr>
      </p:pic>
      <p:pic>
        <p:nvPicPr>
          <p:cNvPr id="166" name="Google Shape;166;p21"/>
          <p:cNvPicPr preferRelativeResize="0"/>
          <p:nvPr/>
        </p:nvPicPr>
        <p:blipFill rotWithShape="1">
          <a:blip r:embed="rId4">
            <a:alphaModFix/>
          </a:blip>
          <a:srcRect b="0" l="7553" r="21322" t="0"/>
          <a:stretch/>
        </p:blipFill>
        <p:spPr>
          <a:xfrm>
            <a:off x="5675050" y="3301091"/>
            <a:ext cx="3559599" cy="2421460"/>
          </a:xfrm>
          <a:prstGeom prst="rect">
            <a:avLst/>
          </a:prstGeom>
          <a:noFill/>
          <a:ln>
            <a:noFill/>
          </a:ln>
        </p:spPr>
      </p:pic>
      <p:pic>
        <p:nvPicPr>
          <p:cNvPr id="167" name="Google Shape;167;p21"/>
          <p:cNvPicPr preferRelativeResize="0"/>
          <p:nvPr/>
        </p:nvPicPr>
        <p:blipFill>
          <a:blip r:embed="rId5">
            <a:alphaModFix/>
          </a:blip>
          <a:stretch>
            <a:fillRect/>
          </a:stretch>
        </p:blipFill>
        <p:spPr>
          <a:xfrm>
            <a:off x="-43050" y="3893149"/>
            <a:ext cx="3559601" cy="2373067"/>
          </a:xfrm>
          <a:prstGeom prst="rect">
            <a:avLst/>
          </a:prstGeom>
          <a:noFill/>
          <a:ln>
            <a:noFill/>
          </a:ln>
        </p:spPr>
      </p:pic>
      <p:pic>
        <p:nvPicPr>
          <p:cNvPr id="168" name="Google Shape;168;p21"/>
          <p:cNvPicPr preferRelativeResize="0"/>
          <p:nvPr/>
        </p:nvPicPr>
        <p:blipFill>
          <a:blip r:embed="rId6">
            <a:alphaModFix/>
          </a:blip>
          <a:stretch>
            <a:fillRect/>
          </a:stretch>
        </p:blipFill>
        <p:spPr>
          <a:xfrm>
            <a:off x="2752750" y="1846500"/>
            <a:ext cx="3638501" cy="20466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Custom 3">
      <a:dk1>
        <a:srgbClr val="000000"/>
      </a:dk1>
      <a:lt1>
        <a:srgbClr val="FFFFFF"/>
      </a:lt1>
      <a:dk2>
        <a:srgbClr val="D60431"/>
      </a:dk2>
      <a:lt2>
        <a:srgbClr val="CCDDEA"/>
      </a:lt2>
      <a:accent1>
        <a:srgbClr val="D60431"/>
      </a:accent1>
      <a:accent2>
        <a:srgbClr val="000000"/>
      </a:accent2>
      <a:accent3>
        <a:srgbClr val="D60431"/>
      </a:accent3>
      <a:accent4>
        <a:srgbClr val="FFFFFF"/>
      </a:accent4>
      <a:accent5>
        <a:srgbClr val="D60431"/>
      </a:accent5>
      <a:accent6>
        <a:srgbClr val="000000"/>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